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77"/>
  </p:notesMasterIdLst>
  <p:sldIdLst>
    <p:sldId id="2076138243" r:id="rId7"/>
    <p:sldId id="2076138242" r:id="rId8"/>
    <p:sldId id="2076138286" r:id="rId9"/>
    <p:sldId id="2076138287" r:id="rId10"/>
    <p:sldId id="2076137939" r:id="rId11"/>
    <p:sldId id="2076136710" r:id="rId12"/>
    <p:sldId id="751" r:id="rId13"/>
    <p:sldId id="2076136711" r:id="rId14"/>
    <p:sldId id="8262" r:id="rId15"/>
    <p:sldId id="2076137945" r:id="rId16"/>
    <p:sldId id="288" r:id="rId17"/>
    <p:sldId id="2076136240" r:id="rId18"/>
    <p:sldId id="2076136715" r:id="rId19"/>
    <p:sldId id="2076136716" r:id="rId20"/>
    <p:sldId id="2076138288"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076137977" r:id="rId42"/>
    <p:sldId id="11930" r:id="rId43"/>
    <p:sldId id="2076137968" r:id="rId44"/>
    <p:sldId id="2076138289" r:id="rId45"/>
    <p:sldId id="2076138251" r:id="rId46"/>
    <p:sldId id="2076138215" r:id="rId47"/>
    <p:sldId id="2076138248" r:id="rId48"/>
    <p:sldId id="2076138216" r:id="rId49"/>
    <p:sldId id="2076138249" r:id="rId50"/>
    <p:sldId id="2076138252" r:id="rId51"/>
    <p:sldId id="2076138217" r:id="rId52"/>
    <p:sldId id="2076138250" r:id="rId53"/>
    <p:sldId id="2076138253" r:id="rId54"/>
    <p:sldId id="2076138290" r:id="rId55"/>
    <p:sldId id="2076138291" r:id="rId56"/>
    <p:sldId id="10057" r:id="rId57"/>
    <p:sldId id="2076137951" r:id="rId58"/>
    <p:sldId id="2076138292" r:id="rId59"/>
    <p:sldId id="10025" r:id="rId60"/>
    <p:sldId id="2076136689" r:id="rId61"/>
    <p:sldId id="9885" r:id="rId62"/>
    <p:sldId id="2076136705" r:id="rId63"/>
    <p:sldId id="9886" r:id="rId64"/>
    <p:sldId id="9981" r:id="rId65"/>
    <p:sldId id="9937" r:id="rId66"/>
    <p:sldId id="9933" r:id="rId67"/>
    <p:sldId id="2076138293" r:id="rId68"/>
    <p:sldId id="338" r:id="rId69"/>
    <p:sldId id="2076138294" r:id="rId70"/>
    <p:sldId id="2076138218" r:id="rId71"/>
    <p:sldId id="2076138246" r:id="rId72"/>
    <p:sldId id="2076138219" r:id="rId73"/>
    <p:sldId id="2076138247" r:id="rId74"/>
    <p:sldId id="2076138254" r:id="rId75"/>
    <p:sldId id="207613825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2076138287"/>
            <p14:sldId id="2076137939"/>
            <p14:sldId id="2076136710"/>
            <p14:sldId id="751"/>
            <p14:sldId id="2076136711"/>
            <p14:sldId id="8262"/>
            <p14:sldId id="2076137945"/>
            <p14:sldId id="288"/>
            <p14:sldId id="2076136240"/>
            <p14:sldId id="2076136715"/>
            <p14:sldId id="2076136716"/>
            <p14:sldId id="2076138288"/>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076137977"/>
            <p14:sldId id="11930"/>
            <p14:sldId id="2076137968"/>
            <p14:sldId id="2076138289"/>
            <p14:sldId id="2076138251"/>
            <p14:sldId id="2076138215"/>
            <p14:sldId id="2076138248"/>
            <p14:sldId id="2076138216"/>
            <p14:sldId id="2076138249"/>
            <p14:sldId id="2076138252"/>
            <p14:sldId id="2076138217"/>
            <p14:sldId id="2076138250"/>
            <p14:sldId id="2076138253"/>
            <p14:sldId id="2076138290"/>
            <p14:sldId id="2076138291"/>
            <p14:sldId id="10057"/>
            <p14:sldId id="2076137951"/>
            <p14:sldId id="2076138292"/>
            <p14:sldId id="10025"/>
            <p14:sldId id="2076136689"/>
            <p14:sldId id="9885"/>
            <p14:sldId id="2076136705"/>
            <p14:sldId id="9886"/>
            <p14:sldId id="9981"/>
            <p14:sldId id="9937"/>
            <p14:sldId id="9933"/>
            <p14:sldId id="2076138293"/>
            <p14:sldId id="338"/>
            <p14:sldId id="2076138294"/>
            <p14:sldId id="2076138218"/>
            <p14:sldId id="2076138246"/>
            <p14:sldId id="2076138219"/>
            <p14:sldId id="2076138247"/>
            <p14:sldId id="2076138254"/>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0" d="100"/>
          <a:sy n="160" d="100"/>
        </p:scale>
        <p:origin x="114" y="13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06412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dirty="0">
                <a:solidFill>
                  <a:schemeClr val="tx1"/>
                </a:solidFill>
                <a:effectLst/>
                <a:latin typeface="Segoe UI Light" pitchFamily="34" charset="0"/>
                <a:ea typeface="+mn-ea"/>
                <a:cs typeface="+mn-cs"/>
                <a:hlinkClick r:id="rId3"/>
              </a:rPr>
              <a:t>Open Neural Network Exchange</a:t>
            </a:r>
            <a:r>
              <a:rPr lang="en-US" sz="900" b="0" i="0" kern="1200" dirty="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dirty="0">
                <a:solidFill>
                  <a:schemeClr val="tx1"/>
                </a:solidFill>
                <a:effectLst/>
                <a:latin typeface="Segoe UI Light" pitchFamily="34" charset="0"/>
                <a:ea typeface="+mn-ea"/>
                <a:cs typeface="+mn-cs"/>
                <a:hlinkClick r:id="rId4"/>
              </a:rPr>
              <a:t>community of partners</a:t>
            </a:r>
            <a:r>
              <a:rPr lang="en-US" sz="900" b="0" i="0" kern="1200" dirty="0">
                <a:solidFill>
                  <a:schemeClr val="tx1"/>
                </a:solidFill>
                <a:effectLst/>
                <a:latin typeface="Segoe UI Light" pitchFamily="34" charset="0"/>
                <a:ea typeface="+mn-ea"/>
                <a:cs typeface="+mn-cs"/>
              </a:rPr>
              <a:t>, including Microsoft, who create compatible frameworks and tools.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create ONNX models from many frameworks, including </a:t>
            </a:r>
            <a:r>
              <a:rPr lang="en-US" sz="900" b="0" i="0" kern="1200" dirty="0" err="1">
                <a:solidFill>
                  <a:schemeClr val="tx1"/>
                </a:solidFill>
                <a:effectLst/>
                <a:latin typeface="Segoe UI Light" pitchFamily="34" charset="0"/>
                <a:ea typeface="+mn-ea"/>
                <a:cs typeface="+mn-cs"/>
              </a:rPr>
              <a:t>PyTorch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Chainer</a:t>
            </a:r>
            <a:r>
              <a:rPr lang="en-US" sz="900" b="0" i="0" kern="1200" dirty="0">
                <a:solidFill>
                  <a:schemeClr val="tx1"/>
                </a:solidFill>
                <a:effectLst/>
                <a:latin typeface="Segoe UI Light" pitchFamily="34" charset="0"/>
                <a:ea typeface="+mn-ea"/>
                <a:cs typeface="+mn-cs"/>
              </a:rPr>
              <a:t>, Microsoft Cognitive Toolkit (CNTK), </a:t>
            </a:r>
            <a:r>
              <a:rPr lang="en-US" sz="900" b="0" i="0" kern="1200" dirty="0" err="1">
                <a:solidFill>
                  <a:schemeClr val="tx1"/>
                </a:solidFill>
                <a:effectLst/>
                <a:latin typeface="Segoe UI Light" pitchFamily="34" charset="0"/>
                <a:ea typeface="+mn-ea"/>
                <a:cs typeface="+mn-cs"/>
              </a:rPr>
              <a:t>MXNet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ML.Net</a:t>
            </a:r>
            <a:r>
              <a:rPr lang="en-US" sz="900" b="0" i="0" kern="1200" dirty="0">
                <a:solidFill>
                  <a:schemeClr val="tx1"/>
                </a:solidFill>
                <a:effectLst/>
                <a:latin typeface="Segoe UI Light" pitchFamily="34" charset="0"/>
                <a:ea typeface="+mn-ea"/>
                <a:cs typeface="+mn-cs"/>
              </a:rPr>
              <a:t>, TensorFlow, </a:t>
            </a:r>
            <a:r>
              <a:rPr lang="en-US" sz="900" b="0" i="0" kern="1200" dirty="0" err="1">
                <a:solidFill>
                  <a:schemeClr val="tx1"/>
                </a:solidFill>
                <a:effectLst/>
                <a:latin typeface="Segoe UI Light" pitchFamily="34" charset="0"/>
                <a:ea typeface="+mn-ea"/>
                <a:cs typeface="+mn-cs"/>
              </a:rPr>
              <a:t>Keras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SciKit</a:t>
            </a:r>
            <a:r>
              <a:rPr lang="en-US" sz="900" b="0" i="0" kern="1200" dirty="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dirty="0" err="1">
                <a:solidFill>
                  <a:schemeClr val="tx1"/>
                </a:solidFill>
                <a:effectLst/>
                <a:latin typeface="Segoe UI Light" pitchFamily="34" charset="0"/>
                <a:ea typeface="+mn-ea"/>
                <a:cs typeface="+mn-cs"/>
              </a:rPr>
              <a:t>TensorRT</a:t>
            </a:r>
            <a:r>
              <a:rPr lang="en-US" sz="900" b="0" i="0" kern="1200" dirty="0">
                <a:solidFill>
                  <a:schemeClr val="tx1"/>
                </a:solidFill>
                <a:effectLst/>
                <a:latin typeface="Segoe UI Light" pitchFamily="34" charset="0"/>
                <a:ea typeface="+mn-ea"/>
                <a:cs typeface="+mn-cs"/>
              </a:rPr>
              <a:t> on NVidia GPUs. </a:t>
            </a:r>
            <a:r>
              <a:rPr lang="en-US" sz="900" b="0" i="0" u="none" strike="noStrike" kern="1200" dirty="0">
                <a:solidFill>
                  <a:schemeClr val="tx1"/>
                </a:solidFill>
                <a:effectLst/>
                <a:latin typeface="Segoe UI Light" pitchFamily="34" charset="0"/>
                <a:ea typeface="+mn-ea"/>
                <a:cs typeface="+mn-cs"/>
                <a:hlinkClick r:id="rId5"/>
              </a:rPr>
              <a:t>ONNX models can be deployed</a:t>
            </a:r>
            <a:r>
              <a:rPr lang="en-US" sz="900" b="0" i="0" kern="1200" dirty="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dirty="0">
                <a:solidFill>
                  <a:schemeClr val="tx1"/>
                </a:solidFill>
                <a:effectLst/>
                <a:latin typeface="Segoe UI Light" pitchFamily="34" charset="0"/>
                <a:ea typeface="+mn-ea"/>
                <a:cs typeface="+mn-cs"/>
                <a:hlinkClick r:id="rId6"/>
              </a:rPr>
              <a:t>Windows ML</a:t>
            </a:r>
            <a:r>
              <a:rPr lang="en-US" sz="900" b="0" i="0" kern="1200" dirty="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scientists: use the framework of their choice to create and train models</a:t>
            </a:r>
          </a:p>
          <a:p>
            <a:r>
              <a:rPr lang="en-US" sz="900" b="0" i="0" kern="1200" dirty="0">
                <a:solidFill>
                  <a:schemeClr val="tx1"/>
                </a:solidFill>
                <a:effectLst/>
                <a:latin typeface="Segoe UI Light" pitchFamily="34" charset="0"/>
                <a:ea typeface="+mn-ea"/>
                <a:cs typeface="+mn-cs"/>
              </a:rPr>
              <a:t>Developers: deploy models cross-platform with minimal integration work</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9907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 example:</a:t>
            </a:r>
          </a:p>
          <a:p>
            <a:r>
              <a:rPr lang="en-US" b="0" dirty="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https://docs.microsoft.com/en-us/azure/sql-data-warehouse/sql-data-warehouse-workload-isolation</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tempdb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312603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5/3/2020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3125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8973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5/3/2020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83749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4197817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2"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24.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3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42.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81.png"/><Relationship Id="rId1" Type="http://schemas.openxmlformats.org/officeDocument/2006/relationships/slideLayout" Target="../slideLayouts/slideLayout48.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81.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81.png"/><Relationship Id="rId1" Type="http://schemas.openxmlformats.org/officeDocument/2006/relationships/slideLayout" Target="../slideLayouts/slideLayout48.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67.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81.png"/><Relationship Id="rId1" Type="http://schemas.openxmlformats.org/officeDocument/2006/relationships/slideLayout" Target="../slideLayouts/slideLayout48.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7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9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9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14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9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60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9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600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50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967" y="1561929"/>
            <a:ext cx="1838919"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40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8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94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94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6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8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8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600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9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8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500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5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9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7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70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8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7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51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6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4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41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7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dirty="0">
                <a:ln w="3175">
                  <a:noFill/>
                </a:ln>
                <a:solidFill>
                  <a:schemeClr val="tx2"/>
                </a:solidFill>
                <a:ea typeface="+mn-ea"/>
                <a:cs typeface="Segoe UI" pitchFamily="34" charset="0"/>
              </a:rPr>
              <a:t>Spark Notebook Execution with the </a:t>
            </a:r>
            <a:br>
              <a:rPr lang="en-US" sz="3400" spc="-147" dirty="0">
                <a:ln w="3175">
                  <a:noFill/>
                </a:ln>
                <a:solidFill>
                  <a:schemeClr val="tx2"/>
                </a:solidFill>
                <a:ea typeface="+mn-ea"/>
                <a:cs typeface="Segoe UI" pitchFamily="34" charset="0"/>
              </a:rPr>
            </a:br>
            <a:r>
              <a:rPr lang="en-US" sz="3400" spc="-147" dirty="0">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034" y="544276"/>
            <a:ext cx="3767984" cy="6355586"/>
          </a:xfrm>
          <a:prstGeom prst="rect">
            <a:avLst/>
          </a:prstGeom>
          <a:noFill/>
        </p:spPr>
        <p:txBody>
          <a:bodyPr wrap="square" rtlCol="0" anchor="t">
            <a:spAutoFit/>
          </a:bodyPr>
          <a:lstStyle/>
          <a:p>
            <a:pPr marL="285695" indent="-285695" defTabSz="914225">
              <a:spcAft>
                <a:spcPts val="600"/>
              </a:spcAft>
              <a:buFont typeface="Arial" panose="020B0604020202020204" pitchFamily="34" charset="0"/>
              <a:buChar char="•"/>
              <a:defRPr/>
            </a:pPr>
            <a:r>
              <a:rPr lang="en-US" sz="1200" dirty="0">
                <a:latin typeface="Calibri" panose="020F0502020204030204"/>
              </a:rPr>
              <a:t>User creates Synapse Workspace and Spark pool and launches Synapse Studio.</a:t>
            </a:r>
          </a:p>
          <a:p>
            <a:pPr marL="285695" indent="-285695" defTabSz="914225">
              <a:spcAft>
                <a:spcPts val="600"/>
              </a:spcAft>
              <a:buFont typeface="Arial" panose="020B0604020202020204" pitchFamily="34" charset="0"/>
              <a:buChar char="•"/>
              <a:defRPr/>
            </a:pPr>
            <a:r>
              <a:rPr lang="en-US" sz="1200" dirty="0">
                <a:latin typeface="Calibri" panose="020F0502020204030204"/>
              </a:rPr>
              <a:t>User attaches Notebook to Spark pool and enters one or more Spark statements (code blocks).</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The Notebook client gets user token from AAD and sends a Spark session create request to Synapse Gateway.</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Synapse Gateway authenticates the request and validates authorizations on the Workspace and Spark pool and forwards it to the Spark (Livy) controller hosted in Synapse Job Service frontend.</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The Job Service frontend forwards the request to Job Service backend that creates two jobs – one for creating the cluster and the other for creating the Spark session.</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The Job service backend contacts Synapse Resource Provider to obtain Workspace and Spark pool details and delegates the cluster creation request to Synapse Instance Service.</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Once the instance is created, the Job Service backend forwards the Spark session creation request to the Livy endpoint in the cluster.</a:t>
            </a:r>
            <a:endParaRPr lang="en-US" sz="1200" dirty="0">
              <a:latin typeface="Calibri" panose="020F0502020204030204"/>
              <a:cs typeface="Calibri"/>
            </a:endParaRPr>
          </a:p>
          <a:p>
            <a:pPr marL="285695" indent="-285695" defTabSz="914225">
              <a:spcAft>
                <a:spcPts val="600"/>
              </a:spcAft>
              <a:buFont typeface="Arial" panose="020B0604020202020204" pitchFamily="34" charset="0"/>
              <a:buChar char="•"/>
              <a:defRPr/>
            </a:pPr>
            <a:r>
              <a:rPr lang="en-US" sz="1200" dirty="0">
                <a:latin typeface="Calibri" panose="020F0502020204030204"/>
              </a:rPr>
              <a:t>Once the Spark session is created the Notebook client sends Spark statements to the Job Service frontend.</a:t>
            </a:r>
            <a:endParaRPr lang="en-US" sz="1200" dirty="0">
              <a:latin typeface="Calibri" panose="020F0502020204030204"/>
              <a:cs typeface="Calibri"/>
            </a:endParaRPr>
          </a:p>
          <a:p>
            <a:pPr marL="285695" indent="-285695">
              <a:spcAft>
                <a:spcPts val="600"/>
              </a:spcAft>
              <a:buFont typeface="Arial" panose="020B0604020202020204" pitchFamily="34" charset="0"/>
              <a:buChar char="•"/>
              <a:defRPr/>
            </a:pPr>
            <a:r>
              <a:rPr lang="en-US" sz="1200" dirty="0">
                <a:latin typeface="Calibri" panose="020F0502020204030204"/>
              </a:rPr>
              <a:t>Job Service frontend obtains the actual Livy endpoint for the cluster created for the particular user from the backend and sends the statement directly to Livy for execution.</a:t>
            </a:r>
            <a:endParaRPr lang="en-US" sz="1200" dirty="0">
              <a:latin typeface="Calibri" panose="020F0502020204030204"/>
              <a:cs typeface="Calibri"/>
            </a:endParaRPr>
          </a:p>
          <a:p>
            <a:pPr marL="285695" indent="-285695" defTabSz="914225">
              <a:buFont typeface="Arial" panose="020B0604020202020204" pitchFamily="34" charset="0"/>
              <a:buChar char="•"/>
              <a:defRPr/>
            </a:pPr>
            <a:endParaRPr lang="en-US" sz="1400" dirty="0">
              <a:solidFill>
                <a:prstClr val="black"/>
              </a:solidFill>
              <a:latin typeface="Calibri" panose="020F0502020204030204"/>
            </a:endParaRPr>
          </a:p>
        </p:txBody>
      </p:sp>
    </p:spTree>
    <p:extLst>
      <p:ext uri="{BB962C8B-B14F-4D97-AF65-F5344CB8AC3E}">
        <p14:creationId xmlns:p14="http://schemas.microsoft.com/office/powerpoint/2010/main" val="24319947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Synapse Spark Instance Creation</a:t>
            </a:r>
          </a:p>
        </p:txBody>
      </p:sp>
      <p:sp>
        <p:nvSpPr>
          <p:cNvPr id="4" name="Rectangle 3">
            <a:extLst>
              <a:ext uri="{FF2B5EF4-FFF2-40B4-BE49-F238E27FC236}">
                <a16:creationId xmlns:a16="http://schemas.microsoft.com/office/drawing/2014/main" id="{0A8CF605-78CF-4C90-A0C7-20F1219C5FE7}"/>
              </a:ext>
            </a:extLst>
          </p:cNvPr>
          <p:cNvSpPr/>
          <p:nvPr/>
        </p:nvSpPr>
        <p:spPr>
          <a:xfrm>
            <a:off x="27035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dirty="0">
                <a:solidFill>
                  <a:prstClr val="black"/>
                </a:solidFill>
                <a:latin typeface="Calibri" panose="020F0502020204030204"/>
              </a:rPr>
              <a:t>Spark Instance</a:t>
            </a:r>
          </a:p>
          <a:p>
            <a:pPr algn="ctr" defTabSz="914225">
              <a:defRPr/>
            </a:pPr>
            <a:endParaRPr lang="en-US" sz="110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28292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29204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29879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dirty="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29825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29879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dirty="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29879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dirty="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29879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39966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0642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0642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0642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0729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1404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1404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1404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1453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2128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2128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7985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2411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3086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dirty="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8317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dirty="0">
                <a:solidFill>
                  <a:prstClr val="white"/>
                </a:solidFill>
                <a:latin typeface="Calibri" panose="020F0502020204030204"/>
              </a:rPr>
              <a:t>Synapse Cluster </a:t>
            </a:r>
          </a:p>
          <a:p>
            <a:pPr algn="ctr" defTabSz="914225">
              <a:defRPr/>
            </a:pPr>
            <a:r>
              <a:rPr lang="en-US" sz="1200" b="1" dirty="0">
                <a:solidFill>
                  <a:prstClr val="white"/>
                </a:solidFill>
                <a:latin typeface="Calibri" panose="020F0502020204030204"/>
              </a:rPr>
              <a:t>Service</a:t>
            </a:r>
          </a:p>
          <a:p>
            <a:pPr algn="ctr" defTabSz="914225">
              <a:defRPr/>
            </a:pPr>
            <a:r>
              <a:rPr lang="en-US" sz="1200" b="1" dirty="0">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0449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4677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6307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5578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4241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7246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8652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dirty="0">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5185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2387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328212" y="2258694"/>
            <a:ext cx="1136689" cy="429080"/>
          </a:xfrm>
          <a:prstGeom prst="rect">
            <a:avLst/>
          </a:prstGeom>
          <a:solidFill>
            <a:schemeClr val="bg1"/>
          </a:solidFill>
        </p:spPr>
        <p:txBody>
          <a:bodyPr wrap="square" rtlCol="0">
            <a:spAutoFit/>
          </a:bodyPr>
          <a:lstStyle/>
          <a:p>
            <a:pPr defTabSz="914225">
              <a:defRPr/>
            </a:pPr>
            <a:r>
              <a:rPr lang="en-US" sz="1100" dirty="0">
                <a:solidFill>
                  <a:prstClr val="black"/>
                </a:solidFill>
                <a:latin typeface="Calibri" panose="020F0502020204030204"/>
              </a:rPr>
              <a:t>Create VMs with</a:t>
            </a:r>
          </a:p>
          <a:p>
            <a:pPr defTabSz="914225">
              <a:defRPr/>
            </a:pPr>
            <a:r>
              <a:rPr lang="en-US" sz="1100" dirty="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046216" y="1314178"/>
            <a:ext cx="1590499" cy="264972"/>
          </a:xfrm>
          <a:prstGeom prst="rect">
            <a:avLst/>
          </a:prstGeom>
          <a:solidFill>
            <a:schemeClr val="bg1"/>
          </a:solidFill>
        </p:spPr>
        <p:txBody>
          <a:bodyPr wrap="square" rtlCol="0">
            <a:spAutoFit/>
          </a:bodyPr>
          <a:lstStyle/>
          <a:p>
            <a:pPr defTabSz="914225">
              <a:defRPr/>
            </a:pPr>
            <a:r>
              <a:rPr lang="en-US" sz="1100" dirty="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1799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502214" y="5166462"/>
            <a:ext cx="865820" cy="264972"/>
          </a:xfrm>
          <a:prstGeom prst="rect">
            <a:avLst/>
          </a:prstGeom>
          <a:solidFill>
            <a:schemeClr val="bg1"/>
          </a:solidFill>
        </p:spPr>
        <p:txBody>
          <a:bodyPr wrap="none" rtlCol="0">
            <a:spAutoFit/>
          </a:bodyPr>
          <a:lstStyle/>
          <a:p>
            <a:pPr defTabSz="914225">
              <a:defRPr/>
            </a:pPr>
            <a:r>
              <a:rPr lang="en-US" sz="1100" dirty="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323149" y="4677590"/>
            <a:ext cx="1016480" cy="264972"/>
          </a:xfrm>
          <a:prstGeom prst="rect">
            <a:avLst/>
          </a:prstGeom>
          <a:solidFill>
            <a:schemeClr val="bg1"/>
          </a:solidFill>
        </p:spPr>
        <p:txBody>
          <a:bodyPr wrap="none" rtlCol="0">
            <a:spAutoFit/>
          </a:bodyPr>
          <a:lstStyle/>
          <a:p>
            <a:pPr defTabSz="914225">
              <a:defRPr/>
            </a:pPr>
            <a:r>
              <a:rPr lang="en-US" sz="1100" dirty="0">
                <a:solidFill>
                  <a:prstClr val="black"/>
                </a:solidFill>
                <a:latin typeface="Calibri" panose="020F0502020204030204"/>
              </a:rPr>
              <a:t>Create Cluster</a:t>
            </a:r>
          </a:p>
        </p:txBody>
      </p:sp>
      <p:sp>
        <p:nvSpPr>
          <p:cNvPr id="42" name="TextBox 41">
            <a:extLst>
              <a:ext uri="{FF2B5EF4-FFF2-40B4-BE49-F238E27FC236}">
                <a16:creationId xmlns:a16="http://schemas.microsoft.com/office/drawing/2014/main" id="{A7E15D74-15CD-4233-93D7-340ED41C7EF6}"/>
              </a:ext>
            </a:extLst>
          </p:cNvPr>
          <p:cNvSpPr txBox="1"/>
          <p:nvPr/>
        </p:nvSpPr>
        <p:spPr>
          <a:xfrm>
            <a:off x="8966495" y="962732"/>
            <a:ext cx="2945332" cy="4909036"/>
          </a:xfrm>
          <a:prstGeom prst="rect">
            <a:avLst/>
          </a:prstGeom>
          <a:noFill/>
        </p:spPr>
        <p:txBody>
          <a:bodyPr wrap="square" rtlCol="0">
            <a:spAutoFit/>
          </a:bodyPr>
          <a:lstStyle/>
          <a:p>
            <a:pPr marL="285695" indent="-285695" defTabSz="914225">
              <a:spcAft>
                <a:spcPts val="600"/>
              </a:spcAft>
              <a:buFont typeface="+mj-lt"/>
              <a:buAutoNum type="arabicPeriod"/>
              <a:defRPr/>
            </a:pPr>
            <a:r>
              <a:rPr lang="en-US" sz="1200" dirty="0">
                <a:solidFill>
                  <a:prstClr val="black"/>
                </a:solidFill>
                <a:latin typeface="Calibri" panose="020F0502020204030204"/>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Calibri" panose="020F0502020204030204"/>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Calibri" panose="020F0502020204030204"/>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Calibri" panose="020F0502020204030204"/>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Calibri" panose="020F0502020204030204"/>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Calibri" panose="020F0502020204030204"/>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Calibri" panose="020F0502020204030204"/>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Calibri" panose="020F0502020204030204"/>
            </a:endParaRPr>
          </a:p>
        </p:txBody>
      </p:sp>
      <p:sp>
        <p:nvSpPr>
          <p:cNvPr id="41" name="Rectangle 40">
            <a:extLst>
              <a:ext uri="{FF2B5EF4-FFF2-40B4-BE49-F238E27FC236}">
                <a16:creationId xmlns:a16="http://schemas.microsoft.com/office/drawing/2014/main" id="{4F562B81-C84F-4198-9AC8-4C2819528333}"/>
              </a:ext>
            </a:extLst>
          </p:cNvPr>
          <p:cNvSpPr/>
          <p:nvPr/>
        </p:nvSpPr>
        <p:spPr>
          <a:xfrm>
            <a:off x="40826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29825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dirty="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29825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dirty="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0588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dirty="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1551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dirty="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2128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dirty="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964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1222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7813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2738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66439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8333840" cy="107802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600" kern="0" dirty="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600" kern="0" dirty="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dirty="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dirty="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F97E5A45-AEB2-4BBA-86C1-BE677F2BEB41}"/>
              </a:ext>
            </a:extLst>
          </p:cNvPr>
          <p:cNvSpPr/>
          <p:nvPr/>
        </p:nvSpPr>
        <p:spPr bwMode="auto">
          <a:xfrm>
            <a:off x="864" y="-50305"/>
            <a:ext cx="12190270" cy="28648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defTabSz="932186" fontAlgn="base">
              <a:lnSpc>
                <a:spcPct val="90000"/>
              </a:lnSpc>
              <a:spcBef>
                <a:spcPct val="0"/>
              </a:spcBef>
              <a:spcAft>
                <a:spcPct val="0"/>
              </a:spcAft>
              <a:defRPr/>
            </a:pPr>
            <a:r>
              <a:rPr lang="en-US" sz="1000" kern="0" dirty="0">
                <a:gradFill>
                  <a:gsLst>
                    <a:gs pos="0">
                      <a:srgbClr val="FFFFFF"/>
                    </a:gs>
                    <a:gs pos="100000">
                      <a:srgbClr val="FFFFFF"/>
                    </a:gs>
                  </a:gsLst>
                  <a:lin ang="5400000" scaled="0"/>
                </a:gradFill>
                <a:latin typeface="Segoe UI Semibold"/>
                <a:ea typeface="Segoe UI" pitchFamily="34" charset="0"/>
                <a:cs typeface="Segoe UI" pitchFamily="34" charset="0"/>
              </a:rPr>
              <a:t>Azure Synapse Analytics &gt; Spark &gt; Spark Pool</a:t>
            </a:r>
          </a:p>
        </p:txBody>
      </p:sp>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dirty="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dirty="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44303"/>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600" kern="0" dirty="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Customers can add new python libraries at Spark pool level </a:t>
            </a:r>
            <a:br>
              <a:rPr lang="en-US" sz="1600" dirty="0"/>
            </a:br>
            <a:endParaRPr lang="en-US" sz="1600" dirty="0"/>
          </a:p>
          <a:p>
            <a:pPr>
              <a:lnSpc>
                <a:spcPct val="110000"/>
              </a:lnSpc>
              <a:spcAft>
                <a:spcPts val="600"/>
              </a:spcAft>
            </a:pPr>
            <a:r>
              <a:rPr lang="en-US" sz="1800" dirty="0">
                <a:solidFill>
                  <a:schemeClr val="tx2"/>
                </a:solidFill>
                <a:latin typeface="+mj-lt"/>
              </a:rPr>
              <a:t>Benefits</a:t>
            </a:r>
          </a:p>
          <a:p>
            <a:pPr marL="0" lvl="1">
              <a:lnSpc>
                <a:spcPct val="110000"/>
              </a:lnSpc>
              <a:spcBef>
                <a:spcPts val="0"/>
              </a:spcBef>
              <a:spcAft>
                <a:spcPts val="600"/>
              </a:spcAft>
            </a:pPr>
            <a:r>
              <a:rPr lang="en-US" sz="1600" dirty="0"/>
              <a:t>Input requirements.txt in simple pip freeze format</a:t>
            </a:r>
          </a:p>
          <a:p>
            <a:pPr marL="0" lvl="1">
              <a:lnSpc>
                <a:spcPct val="110000"/>
              </a:lnSpc>
              <a:spcBef>
                <a:spcPts val="0"/>
              </a:spcBef>
              <a:spcAft>
                <a:spcPts val="600"/>
              </a:spcAft>
            </a:pPr>
            <a:r>
              <a:rPr lang="en-US" sz="1600" dirty="0"/>
              <a:t>Add new libraries to your cluster</a:t>
            </a:r>
          </a:p>
          <a:p>
            <a:pPr marL="0" lvl="1">
              <a:lnSpc>
                <a:spcPct val="110000"/>
              </a:lnSpc>
              <a:spcBef>
                <a:spcPts val="0"/>
              </a:spcBef>
              <a:spcAft>
                <a:spcPts val="600"/>
              </a:spcAft>
            </a:pPr>
            <a:r>
              <a:rPr lang="en-US" sz="1600" dirty="0"/>
              <a:t>Update versions of existing libraries on your cluster</a:t>
            </a:r>
          </a:p>
          <a:p>
            <a:pPr marL="0" lvl="1">
              <a:lnSpc>
                <a:spcPct val="110000"/>
              </a:lnSpc>
              <a:spcBef>
                <a:spcPts val="0"/>
              </a:spcBef>
              <a:spcAft>
                <a:spcPts val="600"/>
              </a:spcAft>
            </a:pPr>
            <a:r>
              <a:rPr lang="en-US" sz="1600" dirty="0"/>
              <a:t>Libraries will get installed for your Spark pool during cluster creation</a:t>
            </a:r>
          </a:p>
          <a:p>
            <a:pPr marL="0" lvl="1">
              <a:lnSpc>
                <a:spcPct val="110000"/>
              </a:lnSpc>
              <a:spcBef>
                <a:spcPts val="0"/>
              </a:spcBef>
              <a:spcAft>
                <a:spcPts val="600"/>
              </a:spcAft>
            </a:pPr>
            <a:r>
              <a:rPr lang="en-US" sz="1600" dirty="0"/>
              <a:t>Ability to specify different requirements file for different pools within the same workspace</a:t>
            </a:r>
            <a:br>
              <a:rPr lang="en-US" sz="1600" dirty="0"/>
            </a:br>
            <a:endParaRPr lang="en-US" sz="1600" dirty="0"/>
          </a:p>
          <a:p>
            <a:pPr marL="0" lvl="1">
              <a:lnSpc>
                <a:spcPct val="110000"/>
              </a:lnSpc>
              <a:spcBef>
                <a:spcPts val="0"/>
              </a:spcBef>
              <a:spcAft>
                <a:spcPts val="600"/>
              </a:spcAft>
            </a:pPr>
            <a:r>
              <a:rPr lang="en-US" sz="1800" dirty="0">
                <a:solidFill>
                  <a:schemeClr val="tx2"/>
                </a:solidFill>
                <a:latin typeface="+mj-lt"/>
              </a:rPr>
              <a:t>Constraints</a:t>
            </a:r>
            <a:endParaRPr lang="en-US" sz="1800" dirty="0">
              <a:latin typeface="+mj-lt"/>
            </a:endParaRPr>
          </a:p>
          <a:p>
            <a:pPr marL="0" lvl="1">
              <a:lnSpc>
                <a:spcPct val="110000"/>
              </a:lnSpc>
              <a:spcBef>
                <a:spcPts val="0"/>
              </a:spcBef>
              <a:spcAft>
                <a:spcPts val="600"/>
              </a:spcAft>
            </a:pPr>
            <a:r>
              <a:rPr lang="en-US" sz="1600" dirty="0"/>
              <a:t>The library version must exist on </a:t>
            </a:r>
            <a:r>
              <a:rPr lang="en-US" sz="1600" dirty="0">
                <a:hlinkClick r:id="rId2"/>
              </a:rPr>
              <a:t>PyPI</a:t>
            </a:r>
            <a:r>
              <a:rPr lang="en-US" sz="1600" dirty="0"/>
              <a:t> repository</a:t>
            </a:r>
          </a:p>
          <a:p>
            <a:pPr marL="0" lvl="1">
              <a:lnSpc>
                <a:spcPct val="110000"/>
              </a:lnSpc>
              <a:spcBef>
                <a:spcPts val="0"/>
              </a:spcBef>
              <a:spcAft>
                <a:spcPts val="600"/>
              </a:spcAft>
            </a:pPr>
            <a:r>
              <a:rPr lang="en-US" sz="1600" dirty="0"/>
              <a:t>Version downgrade of an existing library not allowed</a:t>
            </a:r>
          </a:p>
          <a:p>
            <a:pPr marL="0" lvl="1">
              <a:lnSpc>
                <a:spcPct val="110000"/>
              </a:lnSpc>
              <a:spcBef>
                <a:spcPts val="0"/>
              </a:spcBef>
              <a:spcAft>
                <a:spcPts val="600"/>
              </a:spcAft>
            </a:pPr>
            <a:endParaRPr lang="en-US" sz="1600"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dirty="0">
                <a:solidFill>
                  <a:srgbClr val="000000"/>
                </a:solidFill>
                <a:latin typeface="Segoe UI Semibold"/>
              </a:rPr>
              <a:t>In the Portal</a:t>
            </a:r>
            <a:br>
              <a:rPr lang="en-US" dirty="0">
                <a:solidFill>
                  <a:srgbClr val="000000"/>
                </a:solidFill>
                <a:latin typeface="Segoe UI"/>
              </a:rPr>
            </a:br>
            <a:r>
              <a:rPr lang="en-US" sz="1600" dirty="0">
                <a:solidFill>
                  <a:srgbClr val="000000"/>
                </a:solidFill>
                <a:latin typeface="Segoe UI"/>
              </a:rPr>
              <a:t>Specify the new requirements while creating Spark Pool in </a:t>
            </a:r>
            <a:br>
              <a:rPr lang="en-US" sz="1600" dirty="0">
                <a:solidFill>
                  <a:srgbClr val="000000"/>
                </a:solidFill>
                <a:latin typeface="Segoe UI"/>
              </a:rPr>
            </a:br>
            <a:r>
              <a:rPr lang="en-US" sz="1600" dirty="0">
                <a:solidFill>
                  <a:srgbClr val="000000"/>
                </a:solidFill>
                <a:latin typeface="Segoe UI"/>
              </a:rPr>
              <a:t>Additional Settings blade</a:t>
            </a:r>
          </a:p>
          <a:p>
            <a:pPr defTabSz="914225">
              <a:defRPr/>
            </a:pPr>
            <a:endParaRPr lang="en-US" dirty="0">
              <a:solidFill>
                <a:srgbClr val="000000"/>
              </a:solidFill>
              <a:latin typeface="Segoe UI"/>
            </a:endParaRPr>
          </a:p>
        </p:txBody>
      </p:sp>
    </p:spTree>
    <p:extLst>
      <p:ext uri="{BB962C8B-B14F-4D97-AF65-F5344CB8AC3E}">
        <p14:creationId xmlns:p14="http://schemas.microsoft.com/office/powerpoint/2010/main" val="37275839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412045"/>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800" dirty="0">
                <a:solidFill>
                  <a:schemeClr val="tx2"/>
                </a:solidFill>
              </a:rPr>
              <a:t>Overview</a:t>
            </a:r>
          </a:p>
          <a:p>
            <a:pPr marL="0" lvl="1" indent="0">
              <a:lnSpc>
                <a:spcPct val="110000"/>
              </a:lnSpc>
              <a:spcBef>
                <a:spcPts val="0"/>
              </a:spcBef>
              <a:spcAft>
                <a:spcPts val="600"/>
              </a:spcAft>
              <a:buNone/>
            </a:pPr>
            <a:r>
              <a:rPr lang="en-US" sz="1600" dirty="0"/>
              <a:t>The requirements text file has specific format requirements. These files are traditionally created in Python environments by running the </a:t>
            </a:r>
            <a:r>
              <a:rPr lang="en-US" sz="1600" dirty="0">
                <a:latin typeface="Consolas" panose="020B0609020204030204" pitchFamily="49" charset="0"/>
              </a:rPr>
              <a:t>pip freeze</a:t>
            </a:r>
            <a:r>
              <a:rPr lang="en-US" sz="1600" dirty="0"/>
              <a:t> command, but are also easy to create by hand.</a:t>
            </a:r>
            <a:br>
              <a:rPr lang="en-US" sz="1600" dirty="0"/>
            </a:br>
            <a:endParaRPr lang="en-US" sz="1600" dirty="0"/>
          </a:p>
          <a:p>
            <a:pPr marL="0" lvl="1" indent="0">
              <a:lnSpc>
                <a:spcPct val="110000"/>
              </a:lnSpc>
              <a:spcBef>
                <a:spcPts val="0"/>
              </a:spcBef>
              <a:spcAft>
                <a:spcPts val="600"/>
              </a:spcAft>
              <a:buNone/>
            </a:pPr>
            <a:r>
              <a:rPr lang="en-US" sz="1600" dirty="0"/>
              <a:t>File must be named </a:t>
            </a:r>
            <a:r>
              <a:rPr lang="en-US" sz="1600" b="1" dirty="0"/>
              <a:t>requirements.txt</a:t>
            </a:r>
            <a:r>
              <a:rPr lang="en-US" sz="1600" dirty="0"/>
              <a:t>.</a:t>
            </a:r>
          </a:p>
          <a:p>
            <a:pPr marL="0" lvl="1" indent="0">
              <a:lnSpc>
                <a:spcPct val="110000"/>
              </a:lnSpc>
              <a:spcBef>
                <a:spcPts val="0"/>
              </a:spcBef>
              <a:spcAft>
                <a:spcPts val="600"/>
              </a:spcAft>
              <a:buNone/>
            </a:pPr>
            <a:r>
              <a:rPr lang="en-US" sz="1600" dirty="0"/>
              <a:t>Each line contains a requirement specifier.</a:t>
            </a:r>
          </a:p>
          <a:p>
            <a:pPr marL="199987" lvl="2" indent="0">
              <a:lnSpc>
                <a:spcPct val="110000"/>
              </a:lnSpc>
              <a:spcBef>
                <a:spcPts val="0"/>
              </a:spcBef>
              <a:spcAft>
                <a:spcPts val="600"/>
              </a:spcAft>
              <a:buNone/>
            </a:pPr>
            <a:r>
              <a:rPr lang="en-US" sz="1208" dirty="0"/>
              <a:t>This must contain at least the package name. You can also specify optional extras, an operator and version numbers according to the </a:t>
            </a:r>
            <a:r>
              <a:rPr lang="en-US" sz="1208" dirty="0">
                <a:hlinkClick r:id="rId3"/>
              </a:rPr>
              <a:t>PIP requirements file standard</a:t>
            </a:r>
            <a:r>
              <a:rPr lang="en-US" sz="1208" dirty="0"/>
              <a:t>.</a:t>
            </a:r>
          </a:p>
          <a:p>
            <a:pPr marL="0" lvl="1" indent="0">
              <a:lnSpc>
                <a:spcPct val="110000"/>
              </a:lnSpc>
              <a:spcBef>
                <a:spcPts val="0"/>
              </a:spcBef>
              <a:spcAft>
                <a:spcPts val="600"/>
              </a:spcAft>
              <a:buNone/>
            </a:pPr>
            <a:r>
              <a:rPr lang="en-US" sz="1600" dirty="0"/>
              <a:t>The basic operators used by </a:t>
            </a:r>
            <a:r>
              <a:rPr lang="en-US" sz="1600" dirty="0">
                <a:hlinkClick r:id="rId4"/>
              </a:rPr>
              <a:t>version specifiers </a:t>
            </a:r>
            <a:r>
              <a:rPr lang="en-US" sz="1600" dirty="0"/>
              <a:t>are:</a:t>
            </a:r>
          </a:p>
          <a:p>
            <a:pPr marL="199987" lvl="2" indent="0">
              <a:lnSpc>
                <a:spcPct val="110000"/>
              </a:lnSpc>
              <a:spcBef>
                <a:spcPts val="0"/>
              </a:spcBef>
              <a:spcAft>
                <a:spcPts val="600"/>
              </a:spcAft>
              <a:buNone/>
            </a:pPr>
            <a:r>
              <a:rPr lang="en-US" sz="1208" dirty="0"/>
              <a:t>An exact version (using ==).</a:t>
            </a:r>
          </a:p>
          <a:p>
            <a:pPr marL="199987" lvl="2" indent="0">
              <a:lnSpc>
                <a:spcPct val="110000"/>
              </a:lnSpc>
              <a:spcBef>
                <a:spcPts val="0"/>
              </a:spcBef>
              <a:spcAft>
                <a:spcPts val="600"/>
              </a:spcAft>
              <a:buNone/>
            </a:pPr>
            <a:r>
              <a:rPr lang="en-US" sz="1208" dirty="0"/>
              <a:t>A minimum version (using &gt; or &gt;=).</a:t>
            </a:r>
          </a:p>
          <a:p>
            <a:pPr marL="199987" lvl="2" indent="0">
              <a:lnSpc>
                <a:spcPct val="110000"/>
              </a:lnSpc>
              <a:spcBef>
                <a:spcPts val="0"/>
              </a:spcBef>
              <a:spcAft>
                <a:spcPts val="600"/>
              </a:spcAft>
              <a:buNone/>
            </a:pPr>
            <a:r>
              <a:rPr lang="en-US" sz="1208" dirty="0"/>
              <a:t>A maximum version (using &lt; or &lt;=).</a:t>
            </a:r>
          </a:p>
          <a:p>
            <a:pPr marL="0" lvl="1" indent="0">
              <a:lnSpc>
                <a:spcPct val="110000"/>
              </a:lnSpc>
              <a:spcBef>
                <a:spcPts val="0"/>
              </a:spcBef>
              <a:spcAft>
                <a:spcPts val="600"/>
              </a:spcAft>
              <a:buNone/>
            </a:pPr>
            <a:r>
              <a:rPr lang="en-US" sz="1600" dirty="0"/>
              <a:t>The extras listed in square brackets ([]) allow you to install additional components or variants of the library. </a:t>
            </a:r>
          </a:p>
          <a:p>
            <a:pPr marL="0" indent="0">
              <a:buNone/>
            </a:pPr>
            <a:endParaRPr lang="en-US" sz="2745" dirty="0"/>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t>Enables the pool to automatically stop running when no Spark applications (e.g., Notebooks) are running. </a:t>
            </a:r>
          </a:p>
          <a:p>
            <a:pPr marL="0" lvl="1">
              <a:lnSpc>
                <a:spcPct val="110000"/>
              </a:lnSpc>
              <a:spcBef>
                <a:spcPts val="0"/>
              </a:spcBef>
              <a:spcAft>
                <a:spcPts val="600"/>
              </a:spcAft>
            </a:pPr>
            <a:endParaRPr lang="en-US" sz="1600" dirty="0"/>
          </a:p>
          <a:p>
            <a:pPr marL="0" lvl="1">
              <a:lnSpc>
                <a:spcPct val="110000"/>
              </a:lnSpc>
              <a:spcBef>
                <a:spcPts val="0"/>
              </a:spcBef>
              <a:spcAft>
                <a:spcPts val="600"/>
              </a:spcAft>
            </a:pPr>
            <a:r>
              <a:rPr lang="en-US" sz="1800" dirty="0" err="1">
                <a:solidFill>
                  <a:srgbClr val="3B2E58"/>
                </a:solidFill>
                <a:latin typeface="Segoe UI Semibold"/>
                <a:cs typeface="Segoe UI Semilight" panose="020B0402040204020203" pitchFamily="34" charset="0"/>
              </a:rPr>
              <a:t>Autoscale</a:t>
            </a:r>
            <a:endParaRPr lang="en-US" sz="1800" dirty="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dirty="0"/>
          </a:p>
          <a:p>
            <a:pPr marL="0" lvl="1">
              <a:lnSpc>
                <a:spcPct val="110000"/>
              </a:lnSpc>
              <a:spcBef>
                <a:spcPts val="0"/>
              </a:spcBef>
              <a:spcAft>
                <a:spcPts val="600"/>
              </a:spcAft>
            </a:pPr>
            <a:r>
              <a:rPr lang="en-US" sz="1600" dirty="0"/>
              <a:t>Note: Just because a pool is running, does not mean all the nodes allowed to run, according to the scale configuration, are actually running. They will be allocated on demand as new Notebooks are executed, up to the limit configured in </a:t>
            </a:r>
            <a:r>
              <a:rPr lang="en-US" sz="1600" dirty="0" err="1"/>
              <a:t>autoscale</a:t>
            </a:r>
            <a:r>
              <a:rPr lang="en-US" sz="1600" dirty="0"/>
              <a:t>.</a:t>
            </a:r>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dirty="0"/>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dirty="0"/>
              <a:t>Notebook</a:t>
            </a:r>
          </a:p>
          <a:p>
            <a:r>
              <a:rPr lang="en-US" sz="1400" dirty="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dirty="0" err="1">
                  <a:solidFill>
                    <a:srgbClr val="1A1A1A"/>
                  </a:solidFill>
                  <a:latin typeface="Segoe UI" panose="020B0502040204020203" pitchFamily="34" charset="0"/>
                  <a:cs typeface="Segoe UI" panose="020B0502040204020203" pitchFamily="34" charset="0"/>
                </a:rPr>
                <a:t>PyTorch</a:t>
              </a:r>
              <a:endParaRPr lang="en-US" sz="1200" dirty="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dirty="0" err="1">
                  <a:solidFill>
                    <a:srgbClr val="1A1A1A"/>
                  </a:solidFill>
                  <a:latin typeface="Segoe UI" panose="020B0502040204020203" pitchFamily="34" charset="0"/>
                  <a:cs typeface="Segoe UI" panose="020B0502040204020203" pitchFamily="34" charset="0"/>
                </a:rPr>
                <a:t>Keras</a:t>
              </a:r>
              <a:endParaRPr lang="en-US" sz="1200" dirty="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2"/>
          <a:stretch>
            <a:fillRect/>
          </a:stretch>
        </p:blipFill>
        <p:spPr>
          <a:xfrm>
            <a:off x="5981740" y="3962719"/>
            <a:ext cx="2688938" cy="19980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8855225" y="3695847"/>
            <a:ext cx="952333" cy="42014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5615429" y="1281584"/>
            <a:ext cx="3239797" cy="2147416"/>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592777"/>
          </a:xfrm>
        </p:spPr>
        <p:txBody>
          <a:bodyPr/>
          <a:lstStyle/>
          <a:p>
            <a:pPr marL="0" lvl="1">
              <a:lnSpc>
                <a:spcPct val="110000"/>
              </a:lnSpc>
              <a:spcBef>
                <a:spcPts val="0"/>
              </a:spcBef>
              <a:spcAft>
                <a:spcPts val="600"/>
              </a:spcAft>
            </a:pPr>
            <a:r>
              <a:rPr lang="en-US" sz="1800"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600" dirty="0"/>
              <a:t>Create a new notebook within the Develop hub of Synapse Studio.</a:t>
            </a:r>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r>
              <a:rPr lang="en-US" sz="1800"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p:txBody>
      </p:sp>
      <p:cxnSp>
        <p:nvCxnSpPr>
          <p:cNvPr id="12" name="Connector: Elbow 11">
            <a:extLst>
              <a:ext uri="{FF2B5EF4-FFF2-40B4-BE49-F238E27FC236}">
                <a16:creationId xmlns:a16="http://schemas.microsoft.com/office/drawing/2014/main" id="{D040CF24-932B-4B4A-9396-7E8BFE35EB7F}"/>
              </a:ext>
            </a:extLst>
          </p:cNvPr>
          <p:cNvCxnSpPr>
            <a:cxnSpLocks/>
            <a:endCxn id="7" idx="3"/>
          </p:cNvCxnSpPr>
          <p:nvPr/>
        </p:nvCxnSpPr>
        <p:spPr>
          <a:xfrm rot="5400000">
            <a:off x="8568297" y="4198639"/>
            <a:ext cx="865475" cy="660713"/>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556228"/>
          </a:xfrm>
        </p:spPr>
        <p:txBody>
          <a:bodyPr/>
          <a:lstStyle/>
          <a:p>
            <a:pPr marL="0" lvl="1">
              <a:lnSpc>
                <a:spcPct val="110000"/>
              </a:lnSpc>
              <a:spcBef>
                <a:spcPts val="0"/>
              </a:spcBef>
              <a:spcAft>
                <a:spcPts val="600"/>
              </a:spcAft>
            </a:pPr>
            <a:r>
              <a:rPr lang="en-US" sz="1800" dirty="0">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600" dirty="0"/>
              <a:t>In the notebook toolbar, select the Spark pool to attach to before running any cells in the notebook. </a:t>
            </a:r>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r>
              <a:rPr lang="en-US" sz="1800" dirty="0">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600" dirty="0"/>
          </a:p>
          <a:p>
            <a:pPr marL="0" lvl="1">
              <a:lnSpc>
                <a:spcPct val="110000"/>
              </a:lnSpc>
              <a:spcBef>
                <a:spcPts val="0"/>
              </a:spcBef>
              <a:spcAft>
                <a:spcPts val="600"/>
              </a:spcAft>
            </a:pPr>
            <a:endParaRPr lang="en-US" sz="1600" dirty="0"/>
          </a:p>
          <a:p>
            <a:pPr marL="0" lvl="1">
              <a:lnSpc>
                <a:spcPct val="110000"/>
              </a:lnSpc>
              <a:spcBef>
                <a:spcPts val="0"/>
              </a:spcBef>
              <a:spcAft>
                <a:spcPts val="600"/>
              </a:spcAft>
            </a:pPr>
            <a:endParaRPr lang="en-US" sz="1600" dirty="0"/>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Add code or text cells</a:t>
            </a:r>
            <a:endParaRPr lang="en-US" sz="1600" dirty="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Remove code or text cells</a:t>
            </a:r>
            <a:endParaRPr lang="en-US" sz="1600" dirty="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Adjust cell order</a:t>
            </a:r>
            <a:endParaRPr lang="en-US" sz="1600" dirty="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rgbClr val="3B2E58"/>
                </a:solidFill>
                <a:latin typeface="Segoe UI Semibold"/>
                <a:cs typeface="Segoe UI Semilight" panose="020B0402040204020203" pitchFamily="34" charset="0"/>
              </a:rPr>
              <a:t>Statement completion</a:t>
            </a:r>
            <a:endParaRPr lang="en-US" dirty="0"/>
          </a:p>
          <a:p>
            <a:r>
              <a:rPr lang="en-US" sz="1600" dirty="0">
                <a:gradFill>
                  <a:gsLst>
                    <a:gs pos="1250">
                      <a:srgbClr val="1A1A1A"/>
                    </a:gs>
                    <a:gs pos="100000">
                      <a:srgbClr val="1A1A1A"/>
                    </a:gs>
                  </a:gsLst>
                  <a:lin ang="5400000" scaled="0"/>
                </a:gradFill>
                <a:latin typeface="+mn-lt"/>
                <a:cs typeface="+mn-cs"/>
              </a:rPr>
              <a:t>Use Ctrl + Space to display</a:t>
            </a:r>
          </a:p>
          <a:p>
            <a:endParaRPr lang="en-US" dirty="0"/>
          </a:p>
          <a:p>
            <a:endParaRPr lang="en-US" dirty="0"/>
          </a:p>
          <a:p>
            <a:endParaRPr lang="en-US" dirty="0"/>
          </a:p>
          <a:p>
            <a:r>
              <a:rPr lang="en-US" sz="1800" dirty="0">
                <a:solidFill>
                  <a:srgbClr val="3B2E58"/>
                </a:solidFill>
                <a:latin typeface="Segoe UI Semibold"/>
              </a:rPr>
              <a:t>Inline documentation</a:t>
            </a:r>
          </a:p>
          <a:p>
            <a:pPr lvl="0"/>
            <a:r>
              <a:rPr lang="en-US" sz="1600" dirty="0">
                <a:gradFill>
                  <a:gsLst>
                    <a:gs pos="1250">
                      <a:srgbClr val="1A1A1A"/>
                    </a:gs>
                    <a:gs pos="100000">
                      <a:srgbClr val="1A1A1A"/>
                    </a:gs>
                  </a:gsLst>
                  <a:lin ang="5400000" scaled="0"/>
                </a:gradFill>
                <a:latin typeface="Segoe UI"/>
              </a:rPr>
              <a:t>Select the information tooltip to display</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1985271"/>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Python</a:t>
                      </a:r>
                      <a:r>
                        <a:rPr lang="en-US" sz="1400" dirty="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Scala</a:t>
                      </a:r>
                      <a:r>
                        <a:rPr lang="en-US" sz="1400" dirty="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Spark SQL</a:t>
                      </a:r>
                      <a:r>
                        <a:rPr lang="en-US" sz="1400" dirty="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Spark.NET C#</a:t>
                      </a:r>
                      <a:r>
                        <a:rPr lang="en-US" sz="1400" dirty="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1837513"/>
          </a:xfrm>
          <a:prstGeom prst="rect">
            <a:avLst/>
          </a:prstGeom>
        </p:spPr>
        <p:txBody>
          <a:bodyPr wrap="square">
            <a:spAutoFit/>
          </a:bodyPr>
          <a:lstStyle/>
          <a:p>
            <a:pPr marL="0" lvl="1" defTabSz="932563">
              <a:lnSpc>
                <a:spcPct val="110000"/>
              </a:lnSpc>
              <a:spcAft>
                <a:spcPts val="600"/>
              </a:spcAft>
              <a:buSzPct val="90000"/>
            </a:pPr>
            <a:r>
              <a:rPr lang="en-US" dirty="0">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r>
              <a:rPr lang="en-US" sz="1600" dirty="0">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Run all cells from toolbar</a:t>
            </a:r>
            <a:endParaRPr lang="en-US" sz="1600" dirty="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Run current cell from toolbar from cell itself</a:t>
            </a:r>
            <a:endParaRPr lang="en-US" sz="1600" dirty="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Clear all cells output  from toolbar</a:t>
            </a:r>
            <a:endParaRPr lang="en-US" sz="1600" dirty="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Cell output</a:t>
            </a:r>
            <a:endParaRPr lang="en-US" sz="1600" dirty="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603453"/>
          </a:xfrm>
        </p:spPr>
        <p:txBody>
          <a:bodyPr/>
          <a:lstStyle/>
          <a:p>
            <a:r>
              <a:rPr lang="en-US" dirty="0"/>
              <a:t>CSA19P</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View </a:t>
            </a:r>
            <a:r>
              <a:rPr lang="en-US" sz="1800" dirty="0" err="1">
                <a:solidFill>
                  <a:schemeClr val="tx2"/>
                </a:solidFill>
                <a:latin typeface="+mj-lt"/>
                <a:cs typeface="Segoe UI Semilight" panose="020B0402040204020203" pitchFamily="34" charset="0"/>
              </a:rPr>
              <a:t>DataFrame</a:t>
            </a:r>
            <a:r>
              <a:rPr lang="en-US" sz="1800" dirty="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493346"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493345"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121973"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2491957"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427927"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Saving (publishing)</a:t>
            </a:r>
            <a:endParaRPr lang="en-US" sz="1600" dirty="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427927"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Exporting (download the .</a:t>
            </a:r>
            <a:r>
              <a:rPr lang="en-US" sz="1800" dirty="0" err="1">
                <a:solidFill>
                  <a:schemeClr val="tx2"/>
                </a:solidFill>
                <a:latin typeface="+mj-lt"/>
                <a:cs typeface="Segoe UI Semilight" panose="020B0402040204020203" pitchFamily="34" charset="0"/>
              </a:rPr>
              <a:t>ipynb</a:t>
            </a:r>
            <a:r>
              <a:rPr lang="en-US" sz="1800" dirty="0">
                <a:solidFill>
                  <a:schemeClr val="tx2"/>
                </a:solidFill>
                <a:latin typeface="+mj-lt"/>
                <a:cs typeface="Segoe UI Semilight" panose="020B0402040204020203" pitchFamily="34" charset="0"/>
              </a:rPr>
              <a:t>)</a:t>
            </a:r>
            <a:endParaRPr lang="en-US" sz="1600" dirty="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Execute a notebook as a step in a new pipeline</a:t>
            </a:r>
            <a:endParaRPr lang="en-US" sz="1600" dirty="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Notebooks are pipeline activities</a:t>
            </a:r>
            <a:endParaRPr lang="en-US" sz="1600" dirty="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690364"/>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tx2"/>
                </a:solidFill>
                <a:latin typeface="+mj-lt"/>
                <a:cs typeface="Segoe UI Semilight" panose="020B0402040204020203" pitchFamily="34" charset="0"/>
              </a:rPr>
              <a:t>Execute a notebook as a step in an existing pipeline</a:t>
            </a:r>
            <a:endParaRPr lang="en-US" sz="1600" dirty="0"/>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4454507" cy="276999"/>
          </a:xfrm>
        </p:spPr>
        <p:txBody>
          <a:bodyPr/>
          <a:lstStyle/>
          <a:p>
            <a:pPr marL="0" indent="0">
              <a:buNone/>
            </a:pPr>
            <a:r>
              <a:rPr lang="en-US" sz="1800" dirty="0">
                <a:solidFill>
                  <a:schemeClr val="tx2"/>
                </a:solidFill>
              </a:rPr>
              <a:t>Loading a SQL Pool table to a </a:t>
            </a:r>
            <a:r>
              <a:rPr lang="en-US" sz="1800" dirty="0" err="1">
                <a:solidFill>
                  <a:schemeClr val="tx2"/>
                </a:solidFill>
              </a:rPr>
              <a:t>DataFrame</a:t>
            </a:r>
            <a:endParaRPr lang="en-US" sz="1800" dirty="0">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7"/>
            <a:ext cx="4454507" cy="27695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00" dirty="0">
                <a:solidFill>
                  <a:schemeClr val="tx2"/>
                </a:solidFill>
              </a:rPr>
              <a:t>Loading Parquet files to a </a:t>
            </a:r>
            <a:r>
              <a:rPr lang="en-US" sz="1800" dirty="0" err="1">
                <a:solidFill>
                  <a:schemeClr val="tx2"/>
                </a:solidFill>
              </a:rPr>
              <a:t>DataFrame</a:t>
            </a:r>
            <a:endParaRPr lang="en-US" sz="1800" dirty="0">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 </a:t>
            </a:r>
            <a:r>
              <a:rPr lang="en-US" sz="1400" i="1" dirty="0">
                <a:solidFill>
                  <a:schemeClr val="tx1">
                    <a:lumMod val="50000"/>
                    <a:lumOff val="50000"/>
                  </a:schemeClr>
                </a:solidFill>
                <a:ea typeface="Segoe UI" pitchFamily="34" charset="0"/>
                <a:cs typeface="Segoe UI" pitchFamily="34" charset="0"/>
              </a:rPr>
              <a:t>or</a:t>
            </a:r>
            <a:r>
              <a:rPr lang="en-US" sz="1400" dirty="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from </a:t>
            </a:r>
            <a:r>
              <a:rPr lang="en-US" sz="1400" dirty="0">
                <a:gradFill>
                  <a:gsLst>
                    <a:gs pos="0">
                      <a:srgbClr val="FFFFFF"/>
                    </a:gs>
                    <a:gs pos="100000">
                      <a:srgbClr val="FFFFFF"/>
                    </a:gs>
                  </a:gsLst>
                  <a:lin ang="5400000" scaled="0"/>
                </a:gradFill>
                <a:ea typeface="Segoe UI" pitchFamily="34" charset="0"/>
                <a:cs typeface="Segoe UI" pitchFamily="34" charset="0"/>
              </a:rPr>
              <a:t>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the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Apache Spark</a:t>
            </a:r>
          </a:p>
          <a:p>
            <a:pPr marL="281677" lvl="1" indent="0" defTabSz="932563">
              <a:buNone/>
              <a:defRPr/>
            </a:pPr>
            <a:r>
              <a:rPr lang="en-US" sz="1765" dirty="0">
                <a:solidFill>
                  <a:srgbClr val="1A1A1A"/>
                </a:solidFill>
              </a:rPr>
              <a:t>Overview of Apache Spark.</a:t>
            </a:r>
          </a:p>
          <a:p>
            <a:pPr marL="0" indent="0" defTabSz="932563">
              <a:buNone/>
              <a:defRPr/>
            </a:pPr>
            <a:endParaRPr lang="en-US" sz="1961" dirty="0">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3</a:t>
            </a:r>
            <a:r>
              <a:rPr lang="en-US" sz="1961" b="1" dirty="0">
                <a:solidFill>
                  <a:srgbClr val="8661C5"/>
                </a:solidFill>
              </a:rPr>
              <a:t>  Notebooks</a:t>
            </a:r>
          </a:p>
          <a:p>
            <a:pPr marL="281677" lvl="1" indent="0" defTabSz="932563">
              <a:buNone/>
              <a:defRPr/>
            </a:pPr>
            <a:r>
              <a:rPr lang="en-US" sz="1765" dirty="0">
                <a:solidFill>
                  <a:srgbClr val="1A1A1A"/>
                </a:solidFill>
              </a:rPr>
              <a:t>Understand the notebook paradigm and how to use them in Synapse.</a:t>
            </a:r>
          </a:p>
          <a:p>
            <a:pPr marL="0" indent="0" defTabSz="932563">
              <a:buNone/>
              <a:defRPr/>
            </a:pPr>
            <a:endParaRPr lang="en-US" sz="1961" dirty="0">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4</a:t>
            </a:r>
            <a:r>
              <a:rPr lang="en-US" sz="1961" b="1" dirty="0">
                <a:solidFill>
                  <a:srgbClr val="8661C5"/>
                </a:solidFill>
              </a:rPr>
              <a:t>  Machine Learning</a:t>
            </a:r>
          </a:p>
          <a:p>
            <a:pPr marL="281677" lvl="1" indent="0" defTabSz="932563">
              <a:buNone/>
              <a:defRPr/>
            </a:pPr>
            <a:r>
              <a:rPr lang="en-US" sz="1765" dirty="0">
                <a:solidFill>
                  <a:srgbClr val="1A1A1A"/>
                </a:solidFill>
              </a:rPr>
              <a:t>How to train and deploy models with Synapse.</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40</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45</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48</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603453"/>
          </a:xfrm>
        </p:spPr>
        <p:txBody>
          <a:bodyPr/>
          <a:lstStyle/>
          <a:p>
            <a:r>
              <a:rPr lang="en-US" dirty="0"/>
              <a:t>CSA25P</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 sample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Monitoring</a:t>
            </a:r>
          </a:p>
          <a:p>
            <a:pPr marL="281677" lvl="1" indent="0" defTabSz="932563">
              <a:buNone/>
              <a:defRPr/>
            </a:pPr>
            <a:r>
              <a:rPr lang="en-US" sz="1765" dirty="0">
                <a:solidFill>
                  <a:srgbClr val="1A1A1A"/>
                </a:solidFill>
              </a:rPr>
              <a:t>Monitor resources within Synapse Studio and the Azure Portal.</a:t>
            </a:r>
          </a:p>
          <a:p>
            <a:pPr marL="0" indent="0" defTabSz="932563">
              <a:buNone/>
              <a:defRPr/>
            </a:pPr>
            <a:endParaRPr lang="en-US" sz="1961" dirty="0">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Manage </a:t>
            </a:r>
          </a:p>
          <a:p>
            <a:pPr marL="281677" lvl="1" indent="0" defTabSz="932563">
              <a:buNone/>
              <a:defRPr/>
            </a:pPr>
            <a:r>
              <a:rPr lang="en-US" sz="1765" dirty="0">
                <a:solidFill>
                  <a:srgbClr val="1A1A1A"/>
                </a:solidFill>
              </a:rPr>
              <a:t>Manage resources for optimal utilization and performance.</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800" dirty="0">
                <a:solidFill>
                  <a:schemeClr val="tx2"/>
                </a:solidFill>
                <a:latin typeface="+mj-lt"/>
              </a:rPr>
              <a:t>Overview</a:t>
            </a:r>
          </a:p>
          <a:p>
            <a:pPr>
              <a:lnSpc>
                <a:spcPct val="100000"/>
              </a:lnSpc>
              <a:spcAft>
                <a:spcPts val="600"/>
              </a:spcAft>
            </a:pPr>
            <a:r>
              <a:rPr lang="en-US" sz="1600" dirty="0"/>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6565196" cy="5078577"/>
          </a:xfrm>
        </p:spPr>
        <p:txBody>
          <a:bodyPr/>
          <a:lstStyle/>
          <a:p>
            <a:r>
              <a:rPr lang="en-US" sz="1800" b="1" dirty="0">
                <a:solidFill>
                  <a:schemeClr val="tx2"/>
                </a:solidFill>
                <a:latin typeface="+mj-lt"/>
              </a:rPr>
              <a:t>Overview</a:t>
            </a:r>
          </a:p>
          <a:p>
            <a:r>
              <a:rPr lang="en-US" sz="1600" dirty="0"/>
              <a:t>Monitor SQL requests and view the content of the SQL queries.</a:t>
            </a:r>
            <a:endParaRPr lang="en-US" dirty="0"/>
          </a:p>
          <a:p>
            <a:r>
              <a:rPr lang="en-US" sz="1800" b="1" dirty="0">
                <a:solidFill>
                  <a:schemeClr val="tx2"/>
                </a:solidFill>
                <a:latin typeface="+mj-lt"/>
              </a:rPr>
              <a:t>Benefits</a:t>
            </a:r>
          </a:p>
          <a:p>
            <a:r>
              <a:rPr lang="en-US" sz="1600" dirty="0"/>
              <a:t>View SQL requests, filter by time, user, workload group, and other properties. </a:t>
            </a:r>
          </a:p>
          <a:p>
            <a:endParaRPr lang="en-US" dirty="0"/>
          </a:p>
          <a:p>
            <a:endParaRPr lang="en-US" dirty="0"/>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130192"/>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dirty="0"/>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800" b="1" dirty="0">
                <a:solidFill>
                  <a:schemeClr val="tx2"/>
                </a:solidFill>
                <a:latin typeface="+mj-lt"/>
              </a:rPr>
              <a:t>Overview</a:t>
            </a:r>
          </a:p>
          <a:p>
            <a:r>
              <a:rPr lang="en-US" sz="1600" dirty="0"/>
              <a:t>Monitor orchestration in the Synapse workspace for the progress and status of pipeline</a:t>
            </a:r>
          </a:p>
          <a:p>
            <a:endParaRPr lang="en-US" sz="1600" dirty="0"/>
          </a:p>
          <a:p>
            <a:r>
              <a:rPr lang="en-US" sz="1800" b="1" dirty="0">
                <a:solidFill>
                  <a:schemeClr val="tx2"/>
                </a:solidFill>
                <a:latin typeface="+mj-lt"/>
              </a:rPr>
              <a:t>Benefits</a:t>
            </a:r>
          </a:p>
          <a:p>
            <a:r>
              <a:rPr lang="en-US" sz="1600" dirty="0"/>
              <a:t>Track all/specific pipelines</a:t>
            </a:r>
          </a:p>
          <a:p>
            <a:r>
              <a:rPr lang="en-US" sz="1600" dirty="0"/>
              <a:t>Monitor pipeline run and activity run details</a:t>
            </a:r>
          </a:p>
          <a:p>
            <a:r>
              <a:rPr lang="en-US" sz="1600" dirty="0"/>
              <a:t>Find the root cause of pipeline failure or activity failure</a:t>
            </a:r>
          </a:p>
          <a:p>
            <a:endParaRPr lang="en-US" sz="1600" dirty="0"/>
          </a:p>
          <a:p>
            <a:endParaRPr lang="en-US" sz="1600"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dirty="0"/>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800" dirty="0">
                <a:solidFill>
                  <a:schemeClr val="tx2"/>
                </a:solidFill>
                <a:latin typeface="+mj-lt"/>
              </a:rPr>
              <a:t>Overview</a:t>
            </a:r>
          </a:p>
          <a:p>
            <a:r>
              <a:rPr lang="en-US" sz="1600" dirty="0"/>
              <a:t>Monitor Spark pools, Spark applications for the progress and status of activities</a:t>
            </a:r>
          </a:p>
          <a:p>
            <a:r>
              <a:rPr lang="en-US" sz="1800" dirty="0">
                <a:solidFill>
                  <a:schemeClr val="tx2"/>
                </a:solidFill>
                <a:latin typeface="+mj-lt"/>
              </a:rPr>
              <a:t>Benefits</a:t>
            </a:r>
          </a:p>
          <a:p>
            <a:r>
              <a:rPr lang="en-US" sz="1800" dirty="0"/>
              <a:t>Monitor Spark pools for the status as paused, active, resume, scaling and upgrading</a:t>
            </a:r>
            <a:endParaRPr lang="en-US" sz="1800" dirty="0">
              <a:solidFill>
                <a:schemeClr val="tx2"/>
              </a:solidFill>
              <a:latin typeface="+mj-lt"/>
            </a:endParaRPr>
          </a:p>
          <a:p>
            <a:r>
              <a:rPr lang="en-US" sz="1800" dirty="0"/>
              <a:t>Track the usage of resources </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800" b="1" dirty="0">
                <a:solidFill>
                  <a:schemeClr val="tx2"/>
                </a:solidFill>
                <a:latin typeface="+mj-lt"/>
              </a:rPr>
              <a:t>Overview</a:t>
            </a:r>
          </a:p>
          <a:p>
            <a:r>
              <a:rPr lang="en-US" sz="1600" dirty="0"/>
              <a:t>Monitor SQL Pool in Azure Portal for overall usage and query activities</a:t>
            </a:r>
            <a:r>
              <a:rPr lang="en-US" dirty="0"/>
              <a:t>.</a:t>
            </a:r>
          </a:p>
          <a:p>
            <a:r>
              <a:rPr lang="en-US" sz="1800" b="1" dirty="0">
                <a:solidFill>
                  <a:schemeClr val="tx2"/>
                </a:solidFill>
                <a:latin typeface="+mj-lt"/>
              </a:rPr>
              <a:t>Benefits</a:t>
            </a:r>
          </a:p>
          <a:p>
            <a:r>
              <a:rPr lang="en-US" sz="1600" dirty="0"/>
              <a:t>Access SQL Audit Logs for my SQL computes</a:t>
            </a:r>
          </a:p>
          <a:p>
            <a:r>
              <a:rPr lang="en-US" sz="1600" dirty="0"/>
              <a:t>Monitor status and progress of all/specific activities</a:t>
            </a:r>
          </a:p>
          <a:p>
            <a:r>
              <a:rPr lang="en-US" sz="1600" dirty="0"/>
              <a:t>Dashboard view to monitor performance</a:t>
            </a:r>
          </a:p>
          <a:p>
            <a:r>
              <a:rPr lang="en-US" sz="1600" dirty="0"/>
              <a:t>Get to know scale of SQL compute resource</a:t>
            </a:r>
          </a:p>
          <a:p>
            <a:endParaRPr lang="en-US" dirty="0"/>
          </a:p>
          <a:p>
            <a:endParaRPr lang="en-US" dirty="0"/>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2072831"/>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3402844"/>
          </a:xfrm>
        </p:spPr>
        <p:txBody>
          <a:bodyPr/>
          <a:lstStyle/>
          <a:p>
            <a:pPr lvl="0"/>
            <a:r>
              <a:rPr lang="en-US" sz="1800" b="1" dirty="0">
                <a:solidFill>
                  <a:srgbClr val="3B2E58"/>
                </a:solidFill>
              </a:rPr>
              <a:t>Overview</a:t>
            </a:r>
            <a:endParaRPr lang="en-US" sz="1372" dirty="0">
              <a:latin typeface="+mn-lt"/>
            </a:endParaRPr>
          </a:p>
          <a:p>
            <a:pPr lvl="0"/>
            <a:r>
              <a:rPr lang="en-US" sz="1372" dirty="0">
                <a:latin typeface="+mn-lt"/>
              </a:rPr>
              <a:t>It manages resources, ensures highly efficient resource utilization, and maximizes return on investment (ROI). </a:t>
            </a:r>
          </a:p>
          <a:p>
            <a:pPr lvl="0"/>
            <a:endParaRPr lang="en-US" sz="1372" dirty="0">
              <a:latin typeface="+mn-lt"/>
            </a:endParaRPr>
          </a:p>
          <a:p>
            <a:pPr lvl="0"/>
            <a:r>
              <a:rPr lang="en-US" sz="1372" dirty="0">
                <a:latin typeface="+mn-lt"/>
              </a:rPr>
              <a:t>Synapse is moving away from Resource Class and Concurrency Slots to Workload Management.</a:t>
            </a:r>
          </a:p>
          <a:p>
            <a:pPr lvl="0"/>
            <a:endParaRPr lang="en-US" sz="1372" dirty="0">
              <a:latin typeface="+mn-lt"/>
            </a:endParaRPr>
          </a:p>
          <a:p>
            <a:pPr lvl="0"/>
            <a:r>
              <a:rPr lang="en-US" sz="1372" dirty="0">
                <a:latin typeface="+mn-lt"/>
              </a:rPr>
              <a:t>The three pillars of workload management are</a:t>
            </a:r>
          </a:p>
          <a:p>
            <a:pPr marL="280121" indent="-280121">
              <a:buFont typeface="Arial" panose="020B0604020202020204" pitchFamily="34" charset="0"/>
              <a:buChar char="•"/>
            </a:pPr>
            <a:r>
              <a:rPr lang="en-US" sz="1372" dirty="0">
                <a:latin typeface="+mn-lt"/>
              </a:rPr>
              <a:t>Workload Classification – To assign a request to a workload group and setting importance levels.</a:t>
            </a:r>
          </a:p>
          <a:p>
            <a:pPr marL="280121" indent="-280121">
              <a:buFont typeface="Arial" panose="020B0604020202020204" pitchFamily="34" charset="0"/>
              <a:buChar char="•"/>
            </a:pPr>
            <a:r>
              <a:rPr lang="en-US" sz="1372" dirty="0">
                <a:latin typeface="+mn-lt"/>
              </a:rPr>
              <a:t>Workload Importance – To influence the order in which a request gets access to resources.</a:t>
            </a:r>
          </a:p>
          <a:p>
            <a:pPr marL="280121" indent="-280121">
              <a:buFont typeface="Arial" panose="020B0604020202020204" pitchFamily="34" charset="0"/>
              <a:buChar char="•"/>
            </a:pPr>
            <a:r>
              <a:rPr lang="en-US" sz="1372" dirty="0">
                <a:latin typeface="+mn-lt"/>
              </a:rPr>
              <a:t>Workload Isolation – To reserve resources for a workload group.</a:t>
            </a:r>
          </a:p>
          <a:p>
            <a:pPr lvl="0"/>
            <a:endParaRPr lang="en-US" sz="1372" dirty="0">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dirty="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dirty="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dirty="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dirty="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427229" y="1120899"/>
            <a:ext cx="5762673" cy="5564921"/>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solidFill>
                  <a:schemeClr val="tx2"/>
                </a:solidFill>
              </a:rPr>
              <a:t>Overview</a:t>
            </a:r>
          </a:p>
          <a:p>
            <a:r>
              <a:rPr lang="en-US" sz="1600" dirty="0">
                <a:latin typeface="Segoe UI" panose="020B0502040204020203" pitchFamily="34" charset="0"/>
                <a:cs typeface="Segoe UI" panose="020B0502040204020203" pitchFamily="34" charset="0"/>
              </a:rPr>
              <a:t>Map queries to allocations of resources via pre-determined rules.</a:t>
            </a:r>
          </a:p>
          <a:p>
            <a:r>
              <a:rPr lang="en-US" sz="1600" dirty="0">
                <a:latin typeface="Segoe UI" panose="020B0502040204020203" pitchFamily="34" charset="0"/>
                <a:cs typeface="Segoe UI" panose="020B0502040204020203" pitchFamily="34" charset="0"/>
              </a:rPr>
              <a:t>Use with workload importance to effectively share resources across different workload types.</a:t>
            </a:r>
          </a:p>
          <a:p>
            <a:r>
              <a:rPr lang="en-US" sz="1600" dirty="0">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600" dirty="0">
              <a:latin typeface="Segoe UI" panose="020B0502040204020203" pitchFamily="34" charset="0"/>
              <a:cs typeface="Segoe UI" panose="020B0502040204020203" pitchFamily="34" charset="0"/>
            </a:endParaRPr>
          </a:p>
          <a:p>
            <a:r>
              <a:rPr lang="en-US" sz="1800" dirty="0">
                <a:solidFill>
                  <a:schemeClr val="tx2"/>
                </a:solidFill>
              </a:rPr>
              <a:t>Benefits</a:t>
            </a:r>
          </a:p>
          <a:p>
            <a:r>
              <a:rPr lang="en-US" sz="1600" dirty="0">
                <a:latin typeface="Segoe UI" panose="020B0502040204020203" pitchFamily="34" charset="0"/>
                <a:cs typeface="Segoe UI" panose="020B0502040204020203" pitchFamily="34" charset="0"/>
              </a:rPr>
              <a:t>Map queries to both </a:t>
            </a:r>
            <a:r>
              <a:rPr lang="en-US" sz="1800" dirty="0">
                <a:latin typeface="Segoe UI" panose="020B0502040204020203" pitchFamily="34" charset="0"/>
                <a:cs typeface="Segoe UI" panose="020B0502040204020203" pitchFamily="34" charset="0"/>
              </a:rPr>
              <a:t>Resource Management </a:t>
            </a:r>
            <a:r>
              <a:rPr lang="en-US" sz="1600" dirty="0">
                <a:latin typeface="Segoe UI" panose="020B0502040204020203" pitchFamily="34" charset="0"/>
                <a:cs typeface="Segoe UI" panose="020B0502040204020203" pitchFamily="34" charset="0"/>
              </a:rPr>
              <a:t>and Workload Isolation concepts.</a:t>
            </a:r>
          </a:p>
          <a:p>
            <a:endParaRPr lang="en-US" sz="1600" dirty="0">
              <a:latin typeface="Segoe UI" panose="020B0502040204020203" pitchFamily="34" charset="0"/>
              <a:cs typeface="Segoe UI" panose="020B0502040204020203" pitchFamily="34" charset="0"/>
            </a:endParaRPr>
          </a:p>
          <a:p>
            <a:r>
              <a:rPr lang="en-US" sz="1800" dirty="0">
                <a:solidFill>
                  <a:schemeClr val="tx2"/>
                </a:solidFill>
              </a:rPr>
              <a:t>Monitoring DMVs</a:t>
            </a:r>
            <a:r>
              <a:rPr lang="en-US" sz="1800" dirty="0">
                <a:solidFill>
                  <a:schemeClr val="tx2"/>
                </a:solidFill>
                <a:latin typeface="Segoe UI" panose="020B0502040204020203" pitchFamily="34" charset="0"/>
                <a:cs typeface="Segoe UI" panose="020B0502040204020203" pitchFamily="34" charset="0"/>
              </a:rPr>
              <a:t> </a:t>
            </a:r>
          </a:p>
          <a:p>
            <a:r>
              <a:rPr lang="en-US" sz="1600" dirty="0" err="1">
                <a:solidFill>
                  <a:srgbClr val="0000FF"/>
                </a:solidFill>
                <a:latin typeface="Calibri" panose="020F0502020204030204" pitchFamily="34" charset="0"/>
                <a:cs typeface="Calibri" panose="020F0502020204030204" pitchFamily="34" charset="0"/>
              </a:rPr>
              <a:t>sys.workload_management_workload_classifiers</a:t>
            </a:r>
            <a:r>
              <a:rPr lang="en-US" sz="1600" dirty="0">
                <a:solidFill>
                  <a:srgbClr val="0000FF"/>
                </a:solidFill>
                <a:latin typeface="Calibri" panose="020F0502020204030204" pitchFamily="34" charset="0"/>
                <a:cs typeface="Calibri" panose="020F0502020204030204" pitchFamily="34" charset="0"/>
              </a:rPr>
              <a:t> </a:t>
            </a:r>
            <a:r>
              <a:rPr lang="en-US" sz="1600" dirty="0" err="1">
                <a:solidFill>
                  <a:srgbClr val="0000FF"/>
                </a:solidFill>
                <a:latin typeface="Calibri" panose="020F0502020204030204" pitchFamily="34" charset="0"/>
                <a:cs typeface="Calibri" panose="020F0502020204030204" pitchFamily="34" charset="0"/>
              </a:rPr>
              <a:t>sys.workload_management_workload_classifier_details</a:t>
            </a:r>
            <a:r>
              <a:rPr lang="en-US" sz="1600" dirty="0">
                <a:solidFill>
                  <a:srgbClr val="0000FF"/>
                </a:solidFill>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DMVs to view details about all active workload classifiers.</a:t>
            </a:r>
          </a:p>
          <a:p>
            <a:endParaRPr lang="en-US" sz="1600" dirty="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546209" y="1520770"/>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tx2"/>
                </a:solidFill>
              </a:rPr>
              <a:t>Overview</a:t>
            </a:r>
          </a:p>
          <a:p>
            <a:r>
              <a:rPr lang="en-US" sz="1600" dirty="0">
                <a:latin typeface="Segoe UI"/>
                <a:cs typeface="Segoe UI Semibold" panose="020B0702040204020203" pitchFamily="34" charset="0"/>
              </a:rPr>
              <a:t>Queries past the concurrency limit enter a </a:t>
            </a:r>
            <a:r>
              <a:rPr lang="en-US" sz="1600" dirty="0" err="1">
                <a:latin typeface="Segoe UI"/>
                <a:cs typeface="Segoe UI Semibold" panose="020B0702040204020203" pitchFamily="34" charset="0"/>
              </a:rPr>
              <a:t>FiFo</a:t>
            </a:r>
            <a:r>
              <a:rPr lang="en-US" sz="1600" dirty="0">
                <a:latin typeface="Segoe UI"/>
                <a:cs typeface="Segoe UI Semibold" panose="020B0702040204020203" pitchFamily="34" charset="0"/>
              </a:rPr>
              <a:t> queue</a:t>
            </a:r>
          </a:p>
          <a:p>
            <a:r>
              <a:rPr lang="en-US" sz="1600" dirty="0">
                <a:latin typeface="Segoe UI"/>
                <a:cs typeface="Segoe UI Semibold" panose="020B0702040204020203" pitchFamily="34" charset="0"/>
              </a:rPr>
              <a:t>By default, queries are released from the queue on a first-in, first-out basis as resources become available</a:t>
            </a:r>
          </a:p>
          <a:p>
            <a:r>
              <a:rPr lang="en-US" sz="1600" dirty="0">
                <a:latin typeface="Segoe UI"/>
                <a:cs typeface="Segoe UI Semibold" panose="020B0702040204020203" pitchFamily="34" charset="0"/>
              </a:rPr>
              <a:t>Workload importance allows higher priority queries to receive resources immediately regardless of queue </a:t>
            </a:r>
          </a:p>
          <a:p>
            <a:pPr lvl="0"/>
            <a:endParaRPr lang="en-US" sz="1600" dirty="0">
              <a:latin typeface="Segoe UI"/>
              <a:cs typeface="Segoe UI Semibold" panose="020B0702040204020203" pitchFamily="34" charset="0"/>
            </a:endParaRPr>
          </a:p>
          <a:p>
            <a:pPr lvl="0"/>
            <a:r>
              <a:rPr lang="en-US" dirty="0">
                <a:solidFill>
                  <a:schemeClr val="tx2"/>
                </a:solidFill>
              </a:rPr>
              <a:t>Example Video</a:t>
            </a:r>
          </a:p>
          <a:p>
            <a:pPr lvl="0"/>
            <a:r>
              <a:rPr lang="en-US" sz="1600" dirty="0">
                <a:latin typeface="Segoe UI"/>
                <a:cs typeface="Segoe UI Semibold" panose="020B0702040204020203" pitchFamily="34" charset="0"/>
              </a:rPr>
              <a:t>State analysts have normal importance.</a:t>
            </a:r>
          </a:p>
          <a:p>
            <a:pPr lvl="0"/>
            <a:r>
              <a:rPr lang="en-US" sz="1600" dirty="0">
                <a:latin typeface="Segoe UI"/>
                <a:cs typeface="Segoe UI Semibold" panose="020B0702040204020203" pitchFamily="34" charset="0"/>
              </a:rPr>
              <a:t>National analyst is assigned high importance.</a:t>
            </a:r>
          </a:p>
          <a:p>
            <a:pPr lvl="0"/>
            <a:r>
              <a:rPr lang="en-US" sz="1600" dirty="0">
                <a:latin typeface="Segoe UI"/>
                <a:cs typeface="Segoe UI Semibold" panose="020B0702040204020203" pitchFamily="34" charset="0"/>
              </a:rPr>
              <a:t>State analyst queries execute in order of arrival</a:t>
            </a:r>
          </a:p>
          <a:p>
            <a:pPr lvl="0"/>
            <a:r>
              <a:rPr lang="en-US" sz="1600" dirty="0">
                <a:latin typeface="Segoe UI"/>
                <a:cs typeface="Segoe UI Semibold" panose="020B0702040204020203" pitchFamily="34" charset="0"/>
              </a:rPr>
              <a:t>When the national analyst’s query arrives, it jumps to the top of the queue</a:t>
            </a:r>
          </a:p>
          <a:p>
            <a:endParaRPr lang="en-US" sz="1600" dirty="0">
              <a:latin typeface="Segoe UI"/>
              <a:cs typeface="Segoe UI Semibold" panose="020B0702040204020203" pitchFamily="34" charset="0"/>
            </a:endParaRPr>
          </a:p>
          <a:p>
            <a:endParaRPr lang="en-US" sz="1600" dirty="0">
              <a:latin typeface="Segoe UI"/>
              <a:cs typeface="Segoe UI Semibold" panose="020B0702040204020203" pitchFamily="34" charset="0"/>
            </a:endParaRPr>
          </a:p>
          <a:p>
            <a:endParaRPr lang="en-US" sz="1600" dirty="0">
              <a:latin typeface="Segoe UI"/>
              <a:cs typeface="Segoe UI Semibold" panose="020B0702040204020203" pitchFamily="34" charset="0"/>
            </a:endParaRPr>
          </a:p>
          <a:p>
            <a:endParaRPr lang="en-US" sz="1600" dirty="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CREATE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WORKLOAD</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CLASSIFIER</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National_Analyst</a:t>
            </a:r>
            <a:r>
              <a:rPr lang="en-US" sz="1200" dirty="0">
                <a:solidFill>
                  <a:srgbClr val="000000"/>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  </a:t>
            </a:r>
          </a:p>
          <a:p>
            <a:pPr defTabSz="914225">
              <a:defRPr/>
            </a:pPr>
            <a:r>
              <a:rPr lang="en-US" sz="1200" dirty="0">
                <a:solidFill>
                  <a:srgbClr val="000000"/>
                </a:solidFill>
                <a:latin typeface="Calibri" panose="020F0502020204030204" pitchFamily="34" charset="0"/>
                <a:cs typeface="Calibri" panose="020F0502020204030204" pitchFamily="34" charset="0"/>
              </a:rPr>
              <a:t>(</a:t>
            </a:r>
          </a:p>
          <a:p>
            <a:pPr defTabSz="914225">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WORKLOAD_GROUP </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‘analyst’</a:t>
            </a:r>
            <a:endParaRPr lang="en-US" sz="1200" dirty="0">
              <a:solidFill>
                <a:srgbClr val="000000"/>
              </a:solidFill>
              <a:latin typeface="Calibri" panose="020F0502020204030204" pitchFamily="34" charset="0"/>
              <a:cs typeface="Calibri" panose="020F0502020204030204" pitchFamily="34" charset="0"/>
            </a:endParaRPr>
          </a:p>
          <a:p>
            <a:pPr defTabSz="914225">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IMPORTANCE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HIGH   </a:t>
            </a:r>
          </a:p>
          <a:p>
            <a:pPr defTabSz="914225">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MEMBERNAME</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00"/>
                </a:solidFill>
                <a:latin typeface="Calibri" panose="020F0502020204030204" pitchFamily="34" charset="0"/>
                <a:cs typeface="Calibri" panose="020F0502020204030204" pitchFamily="34" charset="0"/>
              </a:rPr>
              <a:t>‘</a:t>
            </a:r>
            <a:r>
              <a:rPr lang="en-US" sz="1200" dirty="0" err="1">
                <a:solidFill>
                  <a:srgbClr val="FF0000"/>
                </a:solidFill>
                <a:latin typeface="Calibri" panose="020F0502020204030204" pitchFamily="34" charset="0"/>
                <a:cs typeface="Calibri" panose="020F0502020204030204" pitchFamily="34" charset="0"/>
              </a:rPr>
              <a:t>National_Analyst_Login</a:t>
            </a:r>
            <a:r>
              <a:rPr lang="en-US" sz="1200" dirty="0">
                <a:solidFill>
                  <a:srgbClr val="FF000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dirty="0">
                  <a:latin typeface="+mj-lt"/>
                  <a:ea typeface="Segoe UI" pitchFamily="34" charset="0"/>
                  <a:cs typeface="Segoe UI" pitchFamily="34" charset="0"/>
                </a:rPr>
                <a:t>Azure Synapse </a:t>
              </a:r>
            </a:p>
            <a:p>
              <a:pPr>
                <a:lnSpc>
                  <a:spcPct val="90000"/>
                </a:lnSpc>
                <a:spcAft>
                  <a:spcPts val="600"/>
                </a:spcAft>
              </a:pPr>
              <a:r>
                <a:rPr lang="en-US" sz="1600" dirty="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group_name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fr-FR" sz="1200" dirty="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fr-FR" sz="1200" dirty="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BELOW_NORMAL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NORMAL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ABOVE_NORMAL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latin typeface="Calibri" panose="020F0502020204030204" pitchFamily="34" charset="0"/>
                <a:cs typeface="Calibri" panose="020F0502020204030204" pitchFamily="34" charset="0"/>
              </a:rPr>
              <a:t>QUERY_EXECUTION_TIMEOUT_SEC</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solidFill>
                <a:srgbClr val="000000"/>
              </a:solidFill>
              <a:latin typeface="Calibri" panose="020F0502020204030204" pitchFamily="34" charset="0"/>
              <a:cs typeface="Calibri" panose="020F0502020204030204" pitchFamily="34" charset="0"/>
            </a:endParaRPr>
          </a:p>
          <a:p>
            <a:pPr defTabSz="914225">
              <a:defRPr/>
            </a:pP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7228" y="1483843"/>
            <a:ext cx="5668772" cy="4683924"/>
          </a:xfrm>
        </p:spPr>
        <p:txBody>
          <a:bodyPr/>
          <a:lstStyle/>
          <a:p>
            <a:pPr marL="285695" indent="-285695">
              <a:buFont typeface="Arial" panose="020B0604020202020204" pitchFamily="34" charset="0"/>
              <a:buChar char="•"/>
            </a:pPr>
            <a:r>
              <a:rPr lang="en-US" sz="1600" dirty="0">
                <a:solidFill>
                  <a:schemeClr val="tx2"/>
                </a:solidFill>
                <a:latin typeface="+mj-lt"/>
              </a:rPr>
              <a:t>Apache Spark 2.4 derivation</a:t>
            </a:r>
          </a:p>
          <a:p>
            <a:pPr marL="957727" lvl="3" indent="-285695">
              <a:buFont typeface="Arial" panose="020B0604020202020204" pitchFamily="34" charset="0"/>
              <a:buChar char="•"/>
            </a:pPr>
            <a:r>
              <a:rPr lang="en-US" sz="1600" dirty="0"/>
              <a:t>Linux Foundation Delta Lake 0.4 support</a:t>
            </a:r>
          </a:p>
          <a:p>
            <a:pPr marL="957727" lvl="3" indent="-285695">
              <a:buFont typeface="Arial" panose="020B0604020202020204" pitchFamily="34" charset="0"/>
              <a:buChar char="•"/>
            </a:pPr>
            <a:r>
              <a:rPr lang="en-US" sz="1600" dirty="0" err="1"/>
              <a:t>.Net</a:t>
            </a:r>
            <a:r>
              <a:rPr lang="en-US" sz="1600" dirty="0"/>
              <a:t> Core 3.0 support</a:t>
            </a:r>
          </a:p>
          <a:p>
            <a:pPr marL="957727" lvl="3" indent="-285695">
              <a:buFont typeface="Arial" panose="020B0604020202020204" pitchFamily="34" charset="0"/>
              <a:buChar char="•"/>
            </a:pPr>
            <a:r>
              <a:rPr lang="en-US" sz="1600" dirty="0"/>
              <a:t>Python 3.6 + Anacondas support</a:t>
            </a:r>
          </a:p>
          <a:p>
            <a:pPr marL="285695" lvl="2" indent="-285695">
              <a:buFont typeface="Arial" panose="020B0604020202020204" pitchFamily="34" charset="0"/>
              <a:buChar char="•"/>
            </a:pPr>
            <a:r>
              <a:rPr lang="en-US" sz="1600" dirty="0">
                <a:solidFill>
                  <a:schemeClr val="tx2"/>
                </a:solidFill>
              </a:rPr>
              <a:t>Tightly coupled to other Azure Synapse services</a:t>
            </a:r>
          </a:p>
          <a:p>
            <a:pPr marL="957727" lvl="3" indent="-285695">
              <a:buFont typeface="Arial" panose="020B0604020202020204" pitchFamily="34" charset="0"/>
              <a:buChar char="•"/>
            </a:pPr>
            <a:r>
              <a:rPr lang="en-US" sz="1600" dirty="0"/>
              <a:t>Integrated security and sign on</a:t>
            </a:r>
          </a:p>
          <a:p>
            <a:pPr marL="957727" lvl="3" indent="-285695">
              <a:buFont typeface="Arial" panose="020B0604020202020204" pitchFamily="34" charset="0"/>
              <a:buChar char="•"/>
            </a:pPr>
            <a:r>
              <a:rPr lang="en-US" sz="1600" dirty="0"/>
              <a:t>Integrated Metadata</a:t>
            </a:r>
          </a:p>
          <a:p>
            <a:pPr marL="957727" lvl="3" indent="-285695">
              <a:buFont typeface="Arial" panose="020B0604020202020204" pitchFamily="34" charset="0"/>
              <a:buChar char="•"/>
            </a:pPr>
            <a:r>
              <a:rPr lang="en-US" sz="1600" dirty="0"/>
              <a:t>Integrated and simplified provisioning</a:t>
            </a:r>
          </a:p>
          <a:p>
            <a:pPr marL="957727" lvl="3" indent="-285695">
              <a:buFont typeface="Arial" panose="020B0604020202020204" pitchFamily="34" charset="0"/>
              <a:buChar char="•"/>
            </a:pPr>
            <a:r>
              <a:rPr lang="en-US" sz="1600" dirty="0"/>
              <a:t>Integrated UX including </a:t>
            </a:r>
            <a:r>
              <a:rPr lang="en-US" sz="1600" dirty="0" err="1"/>
              <a:t>nteract</a:t>
            </a:r>
            <a:r>
              <a:rPr lang="en-US" sz="1600" dirty="0"/>
              <a:t> based notebooks</a:t>
            </a:r>
          </a:p>
          <a:p>
            <a:pPr marL="957727" lvl="3" indent="-285695">
              <a:buFont typeface="Arial" panose="020B0604020202020204" pitchFamily="34" charset="0"/>
              <a:buChar char="•"/>
            </a:pPr>
            <a:r>
              <a:rPr lang="en-US" sz="1600" dirty="0"/>
              <a:t>Fast load of SQL Analytics pools</a:t>
            </a:r>
          </a:p>
          <a:p>
            <a:pPr marL="957727" lvl="3" indent="-285695">
              <a:buFont typeface="Arial" panose="020B0604020202020204" pitchFamily="34" charset="0"/>
              <a:buChar char="•"/>
            </a:pPr>
            <a:endParaRPr lang="en-US" sz="1600" dirty="0"/>
          </a:p>
          <a:p>
            <a:endParaRPr lang="en-US" sz="1400"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461945" y="1483844"/>
            <a:ext cx="5547086" cy="3120341"/>
          </a:xfrm>
        </p:spPr>
        <p:txBody>
          <a:bodyPr/>
          <a:lstStyle/>
          <a:p>
            <a:pPr marL="285695" lvl="2" indent="-285695">
              <a:buFont typeface="Arial" panose="020B0604020202020204" pitchFamily="34" charset="0"/>
              <a:buChar char="•"/>
            </a:pPr>
            <a:r>
              <a:rPr lang="en-US" sz="1600" dirty="0">
                <a:solidFill>
                  <a:schemeClr val="tx2"/>
                </a:solidFill>
              </a:rPr>
              <a:t>Core scenarios</a:t>
            </a:r>
          </a:p>
          <a:p>
            <a:pPr marL="957727" lvl="3" indent="-285695">
              <a:buFont typeface="Arial" panose="020B0604020202020204" pitchFamily="34" charset="0"/>
              <a:buChar char="•"/>
            </a:pPr>
            <a:r>
              <a:rPr lang="en-US" dirty="0"/>
              <a:t>Data Prep/Data Engineering/ETL</a:t>
            </a:r>
          </a:p>
          <a:p>
            <a:pPr marL="957727" lvl="3" indent="-285695">
              <a:buFont typeface="Arial" panose="020B0604020202020204" pitchFamily="34" charset="0"/>
              <a:buChar char="•"/>
            </a:pPr>
            <a:r>
              <a:rPr lang="en-US" dirty="0"/>
              <a:t>Machine Learning via Spark ML and Azure ML integration</a:t>
            </a:r>
          </a:p>
          <a:p>
            <a:pPr marL="957727" lvl="3" indent="-285695">
              <a:buFont typeface="Arial" panose="020B0604020202020204" pitchFamily="34" charset="0"/>
              <a:buChar char="•"/>
            </a:pPr>
            <a:r>
              <a:rPr lang="en-US" dirty="0"/>
              <a:t>Extensible through library management</a:t>
            </a:r>
          </a:p>
          <a:p>
            <a:pPr marL="285695" lvl="2" indent="-285695">
              <a:buFont typeface="Arial" panose="020B0604020202020204" pitchFamily="34" charset="0"/>
              <a:buChar char="•"/>
            </a:pPr>
            <a:r>
              <a:rPr lang="en-US" sz="1600" dirty="0">
                <a:solidFill>
                  <a:schemeClr val="tx2"/>
                </a:solidFill>
              </a:rPr>
              <a:t>Efficient resource utilization</a:t>
            </a:r>
          </a:p>
          <a:p>
            <a:pPr marL="957727" lvl="3" indent="-285695">
              <a:buFont typeface="Arial" panose="020B0604020202020204" pitchFamily="34" charset="0"/>
              <a:buChar char="•"/>
            </a:pPr>
            <a:r>
              <a:rPr lang="en-US" dirty="0"/>
              <a:t>Fast Start</a:t>
            </a:r>
          </a:p>
          <a:p>
            <a:pPr marL="957727" lvl="3" indent="-285695">
              <a:buFont typeface="Arial" panose="020B0604020202020204" pitchFamily="34" charset="0"/>
              <a:buChar char="•"/>
            </a:pPr>
            <a:r>
              <a:rPr lang="en-US" dirty="0"/>
              <a:t>Auto scale (up and down)</a:t>
            </a:r>
          </a:p>
          <a:p>
            <a:pPr marL="957727" lvl="3" indent="-285695">
              <a:buFont typeface="Arial" panose="020B0604020202020204" pitchFamily="34" charset="0"/>
              <a:buChar char="•"/>
            </a:pPr>
            <a:r>
              <a:rPr lang="en-US" dirty="0"/>
              <a:t>Auto pause</a:t>
            </a:r>
          </a:p>
          <a:p>
            <a:pPr marL="957727" lvl="3" indent="-285695">
              <a:buFont typeface="Arial" panose="020B0604020202020204" pitchFamily="34" charset="0"/>
              <a:buChar char="•"/>
            </a:pPr>
            <a:r>
              <a:rPr lang="en-US" dirty="0"/>
              <a:t>Min cluster size of 3 nodes</a:t>
            </a:r>
          </a:p>
          <a:p>
            <a:pPr marL="285695" lvl="1" indent="-285695">
              <a:buFont typeface="Arial" panose="020B0604020202020204" pitchFamily="34" charset="0"/>
              <a:buChar char="•"/>
            </a:pPr>
            <a:r>
              <a:rPr lang="en-US" sz="1600" dirty="0">
                <a:solidFill>
                  <a:schemeClr val="tx2"/>
                </a:solidFill>
                <a:latin typeface="+mj-lt"/>
              </a:rPr>
              <a:t>Multi Language Support</a:t>
            </a:r>
          </a:p>
          <a:p>
            <a:pPr marL="957727" lvl="3" indent="-285695">
              <a:buFont typeface="Arial" panose="020B0604020202020204" pitchFamily="34" charset="0"/>
              <a:buChar char="•"/>
            </a:pPr>
            <a:r>
              <a:rPr lang="en-US" dirty="0" err="1"/>
              <a:t>.Net</a:t>
            </a:r>
            <a:r>
              <a:rPr lang="en-US" dirty="0"/>
              <a:t> (C#), </a:t>
            </a:r>
            <a:r>
              <a:rPr lang="en-US" dirty="0" err="1"/>
              <a:t>PySpark</a:t>
            </a:r>
            <a:r>
              <a:rPr lang="en-US" dirty="0"/>
              <a:t>, Scala, Spark SQL, Java</a:t>
            </a:r>
          </a:p>
          <a:p>
            <a:endParaRPr lang="en-US"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254067"/>
          </a:xfrm>
        </p:spPr>
        <p:txBody>
          <a:bodyPr/>
          <a:lstStyle/>
          <a:p>
            <a:r>
              <a:rPr lang="en-US" sz="1600" b="1" dirty="0">
                <a:solidFill>
                  <a:schemeClr val="tx2"/>
                </a:solidFill>
                <a:latin typeface="+mn-lt"/>
              </a:rPr>
              <a:t>Suboptimal Table Distribution</a:t>
            </a:r>
          </a:p>
          <a:p>
            <a:pPr lvl="1"/>
            <a:r>
              <a:rPr lang="en-US" dirty="0"/>
              <a:t>Reduce data movement by replicating tables</a:t>
            </a:r>
          </a:p>
          <a:p>
            <a:endParaRPr lang="en-US" dirty="0">
              <a:solidFill>
                <a:schemeClr val="tx2"/>
              </a:solidFill>
            </a:endParaRPr>
          </a:p>
          <a:p>
            <a:r>
              <a:rPr lang="en-US" sz="1600" b="1" dirty="0">
                <a:solidFill>
                  <a:schemeClr val="tx2"/>
                </a:solidFill>
                <a:latin typeface="+mn-lt"/>
              </a:rPr>
              <a:t>Data Skew</a:t>
            </a:r>
          </a:p>
          <a:p>
            <a:pPr lvl="1"/>
            <a:r>
              <a:rPr lang="en-US" dirty="0"/>
              <a:t>Choose new hash-distribution key</a:t>
            </a:r>
          </a:p>
          <a:p>
            <a:pPr lvl="1"/>
            <a:r>
              <a:rPr lang="en-US" dirty="0"/>
              <a:t>Slowest distribution limits performance</a:t>
            </a:r>
          </a:p>
          <a:p>
            <a:endParaRPr lang="en-US" dirty="0">
              <a:solidFill>
                <a:schemeClr val="tx2"/>
              </a:solidFill>
            </a:endParaRPr>
          </a:p>
          <a:p>
            <a:r>
              <a:rPr lang="en-US" sz="1600" b="1" dirty="0">
                <a:solidFill>
                  <a:schemeClr val="tx2"/>
                </a:solidFill>
                <a:latin typeface="+mn-lt"/>
              </a:rPr>
              <a:t>Cache Misses</a:t>
            </a:r>
          </a:p>
          <a:p>
            <a:pPr lvl="1"/>
            <a:r>
              <a:rPr lang="en-US" dirty="0"/>
              <a:t>Provision additional capacity</a:t>
            </a:r>
          </a:p>
          <a:p>
            <a:endParaRPr lang="en-US" dirty="0">
              <a:solidFill>
                <a:schemeClr val="tx2"/>
              </a:solidFill>
            </a:endParaRPr>
          </a:p>
          <a:p>
            <a:r>
              <a:rPr lang="en-US" sz="1600" b="1" dirty="0" err="1">
                <a:solidFill>
                  <a:schemeClr val="tx2"/>
                </a:solidFill>
                <a:latin typeface="+mn-lt"/>
              </a:rPr>
              <a:t>Tempdb</a:t>
            </a:r>
            <a:r>
              <a:rPr lang="en-US" sz="1600" b="1" dirty="0">
                <a:solidFill>
                  <a:schemeClr val="tx2"/>
                </a:solidFill>
                <a:latin typeface="+mn-lt"/>
              </a:rPr>
              <a:t> Contention</a:t>
            </a:r>
          </a:p>
          <a:p>
            <a:pPr lvl="1"/>
            <a:r>
              <a:rPr lang="en-US" dirty="0"/>
              <a:t>Scale or update user resource class</a:t>
            </a:r>
          </a:p>
          <a:p>
            <a:endParaRPr lang="en-US" dirty="0">
              <a:solidFill>
                <a:schemeClr val="tx2"/>
              </a:solidFill>
            </a:endParaRPr>
          </a:p>
          <a:p>
            <a:r>
              <a:rPr lang="en-US" sz="1600" b="1" dirty="0">
                <a:solidFill>
                  <a:schemeClr val="tx2"/>
                </a:solidFill>
                <a:latin typeface="+mn-lt"/>
              </a:rPr>
              <a:t>Suboptimal Plan Selection</a:t>
            </a:r>
          </a:p>
          <a:p>
            <a:pPr lvl="1"/>
            <a:r>
              <a:rPr lang="en-US" dirty="0"/>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0"/>
            <a:ext cx="5351448" cy="4274988"/>
          </a:xfrm>
        </p:spPr>
        <p:txBody>
          <a:bodyPr/>
          <a:lstStyle/>
          <a:p>
            <a:r>
              <a:rPr lang="en-US" dirty="0">
                <a:solidFill>
                  <a:schemeClr val="tx2"/>
                </a:solidFill>
              </a:rPr>
              <a:t>Overview</a:t>
            </a:r>
          </a:p>
          <a:p>
            <a:pPr lvl="1"/>
            <a:r>
              <a:rPr lang="en-US" dirty="0"/>
              <a:t>Choose a time window for your upgrades.</a:t>
            </a:r>
          </a:p>
          <a:p>
            <a:pPr lvl="1"/>
            <a:r>
              <a:rPr lang="en-US" dirty="0"/>
              <a:t>Select a primary and secondary window within a seven-day period.</a:t>
            </a:r>
          </a:p>
          <a:p>
            <a:pPr lvl="1"/>
            <a:r>
              <a:rPr lang="en-US" dirty="0"/>
              <a:t>Windows can be from 3 to 8 hours.</a:t>
            </a:r>
          </a:p>
          <a:p>
            <a:pPr lvl="1">
              <a:spcAft>
                <a:spcPts val="1200"/>
              </a:spcAft>
            </a:pPr>
            <a:r>
              <a:rPr lang="en-US" dirty="0"/>
              <a:t>24-hour advance notification for maintenance events.</a:t>
            </a:r>
          </a:p>
          <a:p>
            <a:endParaRPr lang="en-US" dirty="0">
              <a:solidFill>
                <a:schemeClr val="tx2"/>
              </a:solidFill>
            </a:endParaRPr>
          </a:p>
          <a:p>
            <a:r>
              <a:rPr lang="en-US" dirty="0">
                <a:solidFill>
                  <a:schemeClr val="tx2"/>
                </a:solidFill>
              </a:rPr>
              <a:t>Benefits</a:t>
            </a:r>
          </a:p>
          <a:p>
            <a:pPr lvl="1"/>
            <a:r>
              <a:rPr lang="en-US" dirty="0"/>
              <a:t>Ensure upgrades happen on your schedule.</a:t>
            </a:r>
          </a:p>
          <a:p>
            <a:pPr lvl="1"/>
            <a:r>
              <a:rPr lang="en-US" dirty="0"/>
              <a:t>Predictable planning for long-running jobs.</a:t>
            </a:r>
          </a:p>
          <a:p>
            <a:pPr lvl="1"/>
            <a:r>
              <a:rPr lang="en-US" dirty="0"/>
              <a:t>Stay informed of start and end of maintenance.</a:t>
            </a:r>
          </a:p>
          <a:p>
            <a:endParaRPr lang="en-US" dirty="0"/>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8059237"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2"/>
            <a:ext cx="5925911" cy="5324613"/>
          </a:xfrm>
        </p:spPr>
        <p:txBody>
          <a:bodyPr/>
          <a:lstStyle/>
          <a:p>
            <a:r>
              <a:rPr lang="en-US" dirty="0">
                <a:solidFill>
                  <a:schemeClr val="tx2"/>
                </a:solidFill>
              </a:rPr>
              <a:t>Overview</a:t>
            </a:r>
          </a:p>
          <a:p>
            <a:pPr lvl="1"/>
            <a:r>
              <a:rPr lang="en-US" dirty="0"/>
              <a:t>Statistics are automatically created and maintained for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695" lvl="1" indent="-285695">
              <a:buFont typeface="Arial" panose="020B0604020202020204" pitchFamily="34" charset="0"/>
              <a:buChar char="•"/>
            </a:pPr>
            <a:r>
              <a:rPr lang="en-US" dirty="0"/>
              <a:t>There was a data change on an empty table</a:t>
            </a:r>
          </a:p>
          <a:p>
            <a:pPr marL="285695" lvl="1" indent="-285695">
              <a:buFont typeface="Arial" panose="020B0604020202020204" pitchFamily="34" charset="0"/>
              <a:buChar char="•"/>
            </a:pPr>
            <a:r>
              <a:rPr lang="en-US" dirty="0"/>
              <a:t>The number of rows in the table at time of statistics creation was 500 or less, and more than 500 rows have been updated</a:t>
            </a:r>
          </a:p>
          <a:p>
            <a:pPr marL="285695" lvl="1" indent="-285695">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137" y="962277"/>
            <a:ext cx="5342767" cy="4525341"/>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Turn on/off auto-create statistics settings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AUTO_CREATE_STATISTICS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Turn on/off auto-update statistics settings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AUTO_UPDATE_STATISTICS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Configure synchronous/asynchronous update</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ALTER DATABASE </a:t>
            </a:r>
            <a:r>
              <a:rPr lang="en-US" sz="1200" dirty="0">
                <a:solidFill>
                  <a:srgbClr val="494949"/>
                </a:solidFill>
                <a:latin typeface="Calibri" panose="020F0502020204030204" pitchFamily="34" charset="0"/>
                <a:cs typeface="Calibri" panose="020F0502020204030204" pitchFamily="34" charset="0"/>
              </a:rPr>
              <a:t>{</a:t>
            </a:r>
            <a:r>
              <a:rPr lang="en-US" sz="1200" dirty="0" err="1">
                <a:solidFill>
                  <a:srgbClr val="494949"/>
                </a:solidFill>
                <a:latin typeface="Calibri" panose="020F0502020204030204" pitchFamily="34" charset="0"/>
                <a:cs typeface="Calibri" panose="020F0502020204030204" pitchFamily="34" charset="0"/>
              </a:rPr>
              <a:t>database_name</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SET AUTO_UPDATE_STATISTICS_ASYNC </a:t>
            </a:r>
            <a:r>
              <a:rPr lang="en-US" sz="1200" dirty="0">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494949"/>
                </a:solidFill>
                <a:latin typeface="Calibri" panose="020F0502020204030204" pitchFamily="34" charset="0"/>
                <a:cs typeface="Calibri" panose="020F0502020204030204" pitchFamily="34" charset="0"/>
              </a:rPr>
              <a:t>is_auto_create_stats_on</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is_auto_update_stats_on</a:t>
            </a:r>
            <a:r>
              <a:rPr lang="en-US" sz="1200" dirty="0">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is_auto_update_stats_async_on</a:t>
            </a:r>
            <a:endParaRPr lang="en-US" sz="1200" dirty="0">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494949"/>
                </a:solidFill>
                <a:latin typeface="Calibri" panose="020F0502020204030204" pitchFamily="34" charset="0"/>
                <a:cs typeface="Calibri" panose="020F0502020204030204" pitchFamily="34" charset="0"/>
              </a:rPr>
              <a:t>	</a:t>
            </a:r>
            <a:r>
              <a:rPr lang="en-US" sz="1200" dirty="0" err="1">
                <a:solidFill>
                  <a:srgbClr val="494949"/>
                </a:solidFill>
                <a:latin typeface="Calibri" panose="020F0502020204030204" pitchFamily="34" charset="0"/>
                <a:cs typeface="Calibri" panose="020F0502020204030204" pitchFamily="34" charset="0"/>
              </a:rPr>
              <a:t>sys.databases</a:t>
            </a:r>
            <a:endParaRPr lang="en-US" sz="1200" dirty="0">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32254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437515"/>
          </a:xfrm>
        </p:spPr>
        <p:txBody>
          <a:bodyPr/>
          <a:lstStyle/>
          <a:p>
            <a:pPr>
              <a:lnSpc>
                <a:spcPct val="100000"/>
              </a:lnSpc>
            </a:pPr>
            <a:r>
              <a:rPr lang="en-US" sz="2353" dirty="0"/>
              <a:t>Resource contention can be mitigated by applying Workload Management in Azure Synapse Analytics.</a:t>
            </a:r>
          </a:p>
          <a:p>
            <a:pPr lvl="1">
              <a:lnSpc>
                <a:spcPct val="100000"/>
              </a:lnSpc>
            </a:pPr>
            <a:r>
              <a:rPr lang="en-US" b="1" dirty="0"/>
              <a:t>Workload Classification: </a:t>
            </a:r>
            <a:r>
              <a:rPr lang="en-US" dirty="0">
                <a:latin typeface="Segoe UI Semilight" panose="020B0402040204020203" pitchFamily="34" charset="0"/>
                <a:cs typeface="Segoe UI Semilight" panose="020B0402040204020203" pitchFamily="34" charset="0"/>
              </a:rPr>
              <a:t>Assign a request to a workload group and set importance levels.</a:t>
            </a:r>
          </a:p>
          <a:p>
            <a:pPr lvl="1">
              <a:lnSpc>
                <a:spcPct val="100000"/>
              </a:lnSpc>
            </a:pPr>
            <a:r>
              <a:rPr lang="en-US" b="1" dirty="0"/>
              <a:t>Workload Importance: </a:t>
            </a:r>
            <a:r>
              <a:rPr lang="en-US" dirty="0"/>
              <a:t>Influence the order in which a request gets access to resources.</a:t>
            </a:r>
          </a:p>
          <a:p>
            <a:pPr lvl="1">
              <a:lnSpc>
                <a:spcPct val="100000"/>
              </a:lnSpc>
            </a:pPr>
            <a:r>
              <a:rPr lang="en-US" b="1" dirty="0"/>
              <a:t>Workload Isolation: </a:t>
            </a:r>
            <a:r>
              <a:rPr lang="en-US" dirty="0"/>
              <a:t>Reserve resources for a workload group.</a:t>
            </a:r>
          </a:p>
          <a:p>
            <a:pPr>
              <a:lnSpc>
                <a:spcPct val="100000"/>
              </a:lnSpc>
            </a:pPr>
            <a:r>
              <a:rPr lang="en-US" sz="2353" dirty="0"/>
              <a:t>Use Azure Advisor recommendations to identify suboptimal table distribution, data skew, cache misses, tempdb contention, and suboptimal plan selection.</a:t>
            </a:r>
          </a:p>
          <a:p>
            <a:pPr>
              <a:lnSpc>
                <a:spcPct val="100000"/>
              </a:lnSpc>
            </a:pPr>
            <a:r>
              <a:rPr lang="en-US" sz="2353" dirty="0"/>
              <a:t>Avoid disruptive system downtime due to system upgrades by configuring maintenance windows and notifications in Azure Synapse Analytics.</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Monitor &amp; Manage </a:t>
            </a:r>
            <a:r>
              <a:rPr lang="en-US" sz="3600" b="1" dirty="0" err="1">
                <a:gradFill>
                  <a:gsLst>
                    <a:gs pos="0">
                      <a:srgbClr val="FFFFFF"/>
                    </a:gs>
                    <a:gs pos="100000">
                      <a:srgbClr val="FFFFFF"/>
                    </a:gs>
                  </a:gsLst>
                  <a:lin ang="5400000" scaled="0"/>
                </a:gradFill>
                <a:ea typeface="Segoe UI" pitchFamily="34" charset="0"/>
                <a:cs typeface="Segoe UI" pitchFamily="34" charset="0"/>
              </a:rPr>
              <a:t>Mentimeter</a:t>
            </a:r>
            <a:endParaRPr lang="en-US" sz="36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28218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203C66"/>
                  </a:solidFill>
                </a:rPr>
                <a:t>What was covered today: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HOLD </a:t>
              </a:r>
            </a:p>
            <a:p>
              <a:pPr marL="457200" indent="-457200">
                <a:spcAft>
                  <a:spcPts val="588"/>
                </a:spcAft>
                <a:buFont typeface="Arial" panose="020B0604020202020204" pitchFamily="34" charset="0"/>
                <a:buChar char="•"/>
              </a:pPr>
              <a:r>
                <a:rPr lang="en-US" sz="2000">
                  <a:solidFill>
                    <a:srgbClr val="002050"/>
                  </a:solidFill>
                </a:rPr>
                <a:t>HOLD</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
        <p:nvSpPr>
          <p:cNvPr id="5" name="Rectangle 4">
            <a:extLst>
              <a:ext uri="{FF2B5EF4-FFF2-40B4-BE49-F238E27FC236}">
                <a16:creationId xmlns:a16="http://schemas.microsoft.com/office/drawing/2014/main" id="{7DFC9CBE-9F9C-424B-85B0-BFDB12AEEA13}"/>
              </a:ext>
            </a:extLst>
          </p:cNvPr>
          <p:cNvSpPr/>
          <p:nvPr/>
        </p:nvSpPr>
        <p:spPr bwMode="auto">
          <a:xfrm>
            <a:off x="4681222" y="2346432"/>
            <a:ext cx="5355771" cy="50587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PENDING </a:t>
            </a:r>
            <a:r>
              <a:rPr lang="en-US" sz="2000" err="1">
                <a:gradFill>
                  <a:gsLst>
                    <a:gs pos="0">
                      <a:srgbClr val="FFFFFF"/>
                    </a:gs>
                    <a:gs pos="100000">
                      <a:srgbClr val="FFFFFF"/>
                    </a:gs>
                  </a:gsLst>
                  <a:lin ang="5400000" scaled="0"/>
                </a:gradFill>
                <a:ea typeface="Segoe UI" pitchFamily="34" charset="0"/>
                <a:cs typeface="Segoe UI" pitchFamily="34" charset="0"/>
              </a:rPr>
              <a:t>sean</a:t>
            </a:r>
            <a:r>
              <a:rPr lang="en-US" sz="2000">
                <a:gradFill>
                  <a:gsLst>
                    <a:gs pos="0">
                      <a:srgbClr val="FFFFFF"/>
                    </a:gs>
                    <a:gs pos="100000">
                      <a:srgbClr val="FFFFFF"/>
                    </a:gs>
                  </a:gsLst>
                  <a:lin ang="5400000" scaled="0"/>
                </a:gradFill>
                <a:ea typeface="Segoe UI" pitchFamily="34" charset="0"/>
                <a:cs typeface="Segoe UI" pitchFamily="34" charset="0"/>
              </a:rPr>
              <a:t>/</a:t>
            </a:r>
            <a:r>
              <a:rPr lang="en-US" sz="2000" err="1">
                <a:gradFill>
                  <a:gsLst>
                    <a:gs pos="0">
                      <a:srgbClr val="FFFFFF"/>
                    </a:gs>
                    <a:gs pos="100000">
                      <a:srgbClr val="FFFFFF"/>
                    </a:gs>
                  </a:gsLst>
                  <a:lin ang="5400000" scaled="0"/>
                </a:gradFill>
                <a:ea typeface="Segoe UI" pitchFamily="34" charset="0"/>
                <a:cs typeface="Segoe UI" pitchFamily="34" charset="0"/>
              </a:rPr>
              <a:t>solliance</a:t>
            </a:r>
            <a:r>
              <a:rPr lang="en-US" sz="2000">
                <a:gradFill>
                  <a:gsLst>
                    <a:gs pos="0">
                      <a:srgbClr val="FFFFFF"/>
                    </a:gs>
                    <a:gs pos="100000">
                      <a:srgbClr val="FFFFFF"/>
                    </a:gs>
                  </a:gsLst>
                  <a:lin ang="5400000" scaled="0"/>
                </a:gradFill>
                <a:ea typeface="Segoe UI" pitchFamily="34" charset="0"/>
                <a:cs typeface="Segoe UI" pitchFamily="34" charset="0"/>
              </a:rPr>
              <a:t> info </a:t>
            </a: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38840"/>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dirty="0">
                <a:solidFill>
                  <a:schemeClr val="tx2"/>
                </a:solidFill>
                <a:latin typeface="+mj-lt"/>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Batch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dirty="0"/>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2" y="1082620"/>
            <a:ext cx="5668772" cy="5263836"/>
          </a:xfrm>
        </p:spPr>
        <p:txBody>
          <a:bodyPr/>
          <a:lstStyle/>
          <a:p>
            <a:pPr>
              <a:spcAft>
                <a:spcPts val="600"/>
              </a:spcAft>
            </a:pPr>
            <a:r>
              <a:rPr lang="en-US" sz="1600"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dirty="0" err="1">
                <a:solidFill>
                  <a:schemeClr val="tx2"/>
                </a:solidFill>
              </a:rPr>
              <a:t>MLlib</a:t>
            </a:r>
            <a:r>
              <a:rPr lang="en-US" sz="1600" dirty="0">
                <a:solidFill>
                  <a:schemeClr val="tx2"/>
                </a:solidFill>
              </a:rPr>
              <a:t> &amp; </a:t>
            </a:r>
            <a:r>
              <a:rPr lang="en-US" sz="1600" dirty="0" err="1">
                <a:solidFill>
                  <a:schemeClr val="tx2"/>
                </a:solidFill>
              </a:rPr>
              <a:t>SparkML</a:t>
            </a:r>
            <a:endParaRPr lang="en-US" sz="1600"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Spark Component Features</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480604" y="1082619"/>
            <a:ext cx="5547086" cy="5179880"/>
          </a:xfrm>
        </p:spPr>
        <p:txBody>
          <a:bodyPr/>
          <a:lstStyle/>
          <a:p>
            <a:pPr marL="0" lvl="2">
              <a:spcAft>
                <a:spcPts val="1000"/>
              </a:spcAft>
            </a:pPr>
            <a:r>
              <a:rPr lang="en-US" sz="1600"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dirty="0" err="1">
                <a:solidFill>
                  <a:schemeClr val="tx2"/>
                </a:solidFill>
              </a:rPr>
              <a:t>GraphX</a:t>
            </a:r>
            <a:endParaRPr lang="en-US" sz="1600"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17344948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4"/>
            <a:ext cx="5155517" cy="2909773"/>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600"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600"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600"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600" kern="0" dirty="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600"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dirty="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dirty="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dirty="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err="1">
                  <a:solidFill>
                    <a:srgbClr val="FFFFFF"/>
                  </a:solidFill>
                  <a:latin typeface="Segoe UI Semibold" panose="020B0702040204020203" pitchFamily="34" charset="0"/>
                  <a:cs typeface="Segoe UI Semibold" panose="020B0702040204020203" pitchFamily="34" charset="0"/>
                </a:rPr>
                <a:t>SparkContext</a:t>
              </a:r>
              <a:endParaRPr lang="en-US" sz="1600" dirty="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496</TotalTime>
  <Words>4644</Words>
  <Application>Microsoft Office PowerPoint</Application>
  <PresentationFormat>Widescreen</PresentationFormat>
  <Paragraphs>789</Paragraphs>
  <Slides>70</Slides>
  <Notes>30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70</vt:i4>
      </vt:variant>
    </vt:vector>
  </HeadingPairs>
  <TitlesOfParts>
    <vt:vector size="82"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Azure Synapse Apache Spark - Summary</vt:lpstr>
      <vt:lpstr>Apache Spark</vt:lpstr>
      <vt:lpstr>Spark Component Features</vt:lpstr>
      <vt:lpstr>General Spark Cluster Architecture</vt:lpstr>
      <vt:lpstr>Spark in Azure Synapse Analytics</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Machine Learning in Azure Synapse Analytics</vt:lpstr>
      <vt:lpstr>Making predictions with T-SQL</vt:lpstr>
      <vt:lpstr>What is ONNX?</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 sample 1</vt:lpstr>
      <vt:lpstr>Monitor within Monitor Hub</vt:lpstr>
      <vt:lpstr>Monitor SQL Requests</vt:lpstr>
      <vt:lpstr>Monitor Orchestration</vt:lpstr>
      <vt:lpstr>Monitor Spark applications</vt:lpstr>
      <vt:lpstr>Monitor SQL Pools</vt:lpstr>
      <vt:lpstr>Workload Management</vt:lpstr>
      <vt:lpstr>Workload classification</vt:lpstr>
      <vt:lpstr>Workload importance</vt:lpstr>
      <vt:lpstr>Workload Isolation</vt:lpstr>
      <vt:lpstr>Azure Advisor recommendations</vt:lpstr>
      <vt:lpstr>Maintenance windows</vt:lpstr>
      <vt:lpstr>Automatic statistics management</vt:lpstr>
      <vt:lpstr>Manage Summary</vt:lpstr>
      <vt:lpstr>PowerPoint Presentation</vt:lpstr>
      <vt:lpstr>Full Group Activity: Monitor &amp; Manage </vt:lpstr>
      <vt:lpstr>PowerPoint Presentation</vt:lpstr>
      <vt:lpstr>Hands-On Build Activity:  Monitoring</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28</cp:revision>
  <dcterms:created xsi:type="dcterms:W3CDTF">2020-05-01T23:34:12Z</dcterms:created>
  <dcterms:modified xsi:type="dcterms:W3CDTF">2020-05-03T22:01:16Z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